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72" r:id="rId3"/>
    <p:sldId id="256" r:id="rId4"/>
    <p:sldId id="257" r:id="rId5"/>
    <p:sldId id="258" r:id="rId6"/>
    <p:sldId id="273" r:id="rId7"/>
    <p:sldId id="274" r:id="rId8"/>
    <p:sldId id="260" r:id="rId9"/>
    <p:sldId id="269" r:id="rId10"/>
    <p:sldId id="268" r:id="rId11"/>
    <p:sldId id="261" r:id="rId12"/>
    <p:sldId id="262" r:id="rId13"/>
    <p:sldId id="263" r:id="rId14"/>
    <p:sldId id="264" r:id="rId15"/>
    <p:sldId id="270" r:id="rId16"/>
  </p:sldIdLst>
  <p:sldSz cx="12192000" cy="6858000"/>
  <p:notesSz cx="6797675" cy="9929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86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B40E90-2637-5A1A-7AFA-BEDCD20E6B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32F795-3488-20B7-E00B-5D1ADE5988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32C406C-4128-FBD9-78CF-E169026C1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85A9A7-FF56-EAEB-657F-857B3F484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14525A-68E6-FF20-9794-57E5FB603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7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2FA046-2B5D-8212-4872-861611030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945654F-6F5A-7C0E-EBE5-3B25BED50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D70ED2-7F39-B2EF-6947-65D98F2A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84051C-3BF0-4C74-A09B-8E3BADEA1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C40703-47C1-F803-34B6-B0D35C100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762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DF7AEDF-5020-A1CF-C501-F70F10E7B5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7E0D646-C77E-1678-5A06-5DB6EB13A7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398851-BA54-1D01-9192-D42EF18F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D28762-669A-ACB5-59AC-596686396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423ABB-2E13-6C2B-79D2-9841D435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415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7331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76477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8548737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7888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0539050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134438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6647E-381A-138F-ECA1-38ABA418A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1E95CF-9284-17D0-6335-8B11F4824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54B323-61DE-9D1E-5C82-41931059E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846008-71CB-40A3-119A-EAE5589E8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B48874-BF10-E824-4A59-6F0C45DE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3908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13D080-250A-AF06-B7B2-B59AD32B9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45133E6-8EC3-ED0A-026E-968EEA126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24A39A-49E2-BB1C-0A13-4ED003BE0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6363DEE-BAC3-263A-3450-E3E261533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B1A383-BBE0-708E-28D2-4F76004BF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4793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6C4EBD-09C1-AB36-D6D9-04C9D5E8B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70FC9AA-6D29-817C-ADED-6E2F3C40AA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53D227-E423-3ED6-C952-8E293615A9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832E4A6-70FF-043E-2D4C-4BB3D00DF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84B0BD-3B60-704C-174D-6181E76D5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CDEC5B-3BBB-B505-5438-90B6A33BC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7448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57F2EA-A5D7-3B38-9D5E-A475A5B96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4F6DB88-B586-74D8-E301-8516CD131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E1ADB9F-19DE-A1E4-E2B7-EACB9D166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4B6ED5-E6A2-33CA-5C84-59F6330762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57CBAE5-7E80-46D2-FF54-30B086523A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2009118-D245-E516-0D86-5F518A738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3184E8D-2D64-11A8-C8F0-BA0FC683B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B4397B2-F73F-50C7-A0D1-85A469565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327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87D035-2C4A-8C10-BE91-D3171BFFF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4A298D-AAA0-E52A-9434-AB4F93558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1190D42-7313-1E10-3AED-C72A83AC8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4A6DF68-2E1F-5C15-0CF9-D534872F7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102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B920DBE-92B4-37BD-F8B8-29517E9F1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C3C72A-71F8-5259-DC4B-D33BEE98C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281EBF-C743-E3C6-B93B-3AEB01D0E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199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395674-93FE-1BD5-F02A-33F7C9409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C2557C-D034-CE86-6467-A2174C6925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90C16B-1CE1-F17A-6E3F-EE478235C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DEDD93-F705-6631-23A1-86040D1DB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CBE8BC-321F-4434-6993-AF393F45E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3E3EBC4-64B6-4E14-EF50-86FB6DEA5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1658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FFD2F5-AA45-E565-1398-F305A5C388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14BD781-383D-CDF1-929F-6BE5297F5D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62139A-EBCA-AD27-A9D1-F72474D5B1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BD8E3B-30FA-EF1A-F2B1-C9F1EB5D64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553343-E21D-8923-BE0A-EBE7C7D93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17AED9A-5464-17E0-0886-6A4796B02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319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C90F19D-12E3-9550-8615-8BA7CDBD7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4863C9-90B6-F88D-E998-5EC3F405B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4E41EA-C95F-D4E3-8BF9-75922402B5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546213-E8E2-478B-959E-42672579C09D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94F796-2ADF-E071-6303-4E93334D71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0C21D7-D92D-22D6-D6FB-3BF0899422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118BC87-3B24-4BDE-AA18-B6ED8F6597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7816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85217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34374C2-F1F3-F5BB-4445-1F35EB9A9750}"/>
              </a:ext>
            </a:extLst>
          </p:cNvPr>
          <p:cNvSpPr txBox="1"/>
          <p:nvPr/>
        </p:nvSpPr>
        <p:spPr>
          <a:xfrm>
            <a:off x="1831974" y="197991"/>
            <a:ext cx="7035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“폭염</a:t>
            </a:r>
            <a:r>
              <a:rPr lang="en-US" altLang="ko-KR" sz="28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 </a:t>
            </a:r>
            <a:r>
              <a:rPr lang="ko-KR" altLang="en-US" sz="28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어디에 더 위험한가</a:t>
            </a:r>
            <a:r>
              <a:rPr lang="en-US" altLang="ko-KR" sz="28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…</a:t>
            </a:r>
          </a:p>
          <a:p>
            <a:pPr algn="ctr"/>
            <a:r>
              <a:rPr lang="ko-KR" altLang="en-US" sz="28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지도 위에 드러난 일상의 취약성”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C11A557-E9A9-CBD4-C188-2563F3438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4449" y="2042960"/>
            <a:ext cx="6352209" cy="409579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FC3EC53-B02E-F4F7-A543-C57BC0567C00}"/>
              </a:ext>
            </a:extLst>
          </p:cNvPr>
          <p:cNvSpPr txBox="1"/>
          <p:nvPr/>
        </p:nvSpPr>
        <p:spPr>
          <a:xfrm>
            <a:off x="2033241" y="1341633"/>
            <a:ext cx="6885472" cy="338554"/>
          </a:xfrm>
          <a:prstGeom prst="rect">
            <a:avLst/>
          </a:prstGeom>
          <a:solidFill>
            <a:srgbClr val="FFFFFF">
              <a:alpha val="30196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ko-KR" altLang="en-US" sz="16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경기도 전역 </a:t>
            </a:r>
            <a:r>
              <a:rPr lang="ko-KR" altLang="en-US" sz="1600" dirty="0" err="1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열쾌적성</a:t>
            </a:r>
            <a:r>
              <a:rPr lang="ko-KR" altLang="en-US" sz="16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en-US" altLang="ko-KR" sz="16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3</a:t>
            </a:r>
            <a:r>
              <a:rPr lang="ko-KR" altLang="en-US" sz="16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차원 모델 구축을 통한 폭염취약 지역 분석 결과  </a:t>
            </a:r>
            <a:endParaRPr lang="en-US" altLang="ko-KR" sz="16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0481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755E3B-5664-C4D4-CFE8-9245D5729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 descr="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CCD23600-D3BF-24AE-9C3B-6FED27761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700" y="-286220"/>
            <a:ext cx="5019699" cy="726606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9B827E6-9D75-5CCD-A343-2918ED1FEDAB}"/>
              </a:ext>
            </a:extLst>
          </p:cNvPr>
          <p:cNvSpPr txBox="1"/>
          <p:nvPr/>
        </p:nvSpPr>
        <p:spPr>
          <a:xfrm>
            <a:off x="743214" y="1414612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경기도 폭염 발생을 가정한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열환경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분석 결과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748715D-E6E7-4172-42DF-EE7AEEC8EC1D}"/>
              </a:ext>
            </a:extLst>
          </p:cNvPr>
          <p:cNvGrpSpPr/>
          <p:nvPr/>
        </p:nvGrpSpPr>
        <p:grpSpPr>
          <a:xfrm>
            <a:off x="534988" y="1478372"/>
            <a:ext cx="208226" cy="194100"/>
            <a:chOff x="-101417" y="1013049"/>
            <a:chExt cx="1188927" cy="1108268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F5A6D2A0-90DE-1BE4-F374-26B8351DFF15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99C9B62-5447-509F-455E-A153752B2888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5C0F36AF-A3F1-7501-CC3C-6A147C83C93F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E6B689F-9806-66A6-E2CF-C23F84CDF4A7}"/>
              </a:ext>
            </a:extLst>
          </p:cNvPr>
          <p:cNvSpPr txBox="1"/>
          <p:nvPr/>
        </p:nvSpPr>
        <p:spPr>
          <a:xfrm>
            <a:off x="762141" y="1859344"/>
            <a:ext cx="618155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4938" indent="-134938" algn="just" defTabSz="457200" latinLnBrk="0">
              <a:spcBef>
                <a:spcPts val="600"/>
              </a:spcBef>
              <a:spcAft>
                <a:spcPts val="600"/>
              </a:spcAft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폭염경보가 발령된 </a:t>
            </a:r>
            <a:r>
              <a:rPr kumimoji="1"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2024.08.27</a:t>
            </a: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의 상황을 시뮬레이션 </a:t>
            </a:r>
            <a:endParaRPr kumimoji="1"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360000" lvl="1" indent="-180000" algn="just" defTabSz="457200" latinLnBrk="0">
              <a:spcBef>
                <a:spcPts val="600"/>
              </a:spcBef>
              <a:spcAft>
                <a:spcPts val="600"/>
              </a:spcAft>
              <a:buClr>
                <a:srgbClr val="004A8D"/>
              </a:buClr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최소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: 32.55℃  _  (32℃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이상 시 열스트레스 발생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)</a:t>
            </a:r>
          </a:p>
          <a:p>
            <a:pPr marL="360000" lvl="1" indent="-180000" algn="just" defTabSz="457200" latinLnBrk="0">
              <a:spcBef>
                <a:spcPts val="600"/>
              </a:spcBef>
              <a:spcAft>
                <a:spcPts val="600"/>
              </a:spcAft>
              <a:buClr>
                <a:srgbClr val="004A8D"/>
              </a:buClr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최대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: 40.31℃ </a:t>
            </a:r>
          </a:p>
          <a:p>
            <a:pPr marL="360000" lvl="1" indent="-180000" algn="just" defTabSz="457200" latinLnBrk="0">
              <a:spcBef>
                <a:spcPts val="600"/>
              </a:spcBef>
              <a:spcAft>
                <a:spcPts val="600"/>
              </a:spcAft>
              <a:buClr>
                <a:srgbClr val="004A8D"/>
              </a:buClr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평균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: 36.40℃ ± 1.14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13F934B-7E46-88DF-FC88-DFE6CD813190}"/>
              </a:ext>
            </a:extLst>
          </p:cNvPr>
          <p:cNvSpPr txBox="1"/>
          <p:nvPr/>
        </p:nvSpPr>
        <p:spPr>
          <a:xfrm>
            <a:off x="616810" y="378901"/>
            <a:ext cx="511810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r>
              <a:rPr lang="ko-KR" altLang="en-US" dirty="0"/>
              <a:t>경기도 </a:t>
            </a:r>
            <a:r>
              <a:rPr lang="ko-KR" altLang="en-US" dirty="0" err="1"/>
              <a:t>열쾌적성</a:t>
            </a:r>
            <a:r>
              <a:rPr lang="ko-KR" altLang="en-US" dirty="0"/>
              <a:t> 분석 결과</a:t>
            </a:r>
          </a:p>
        </p:txBody>
      </p:sp>
    </p:spTree>
    <p:extLst>
      <p:ext uri="{BB962C8B-B14F-4D97-AF65-F5344CB8AC3E}">
        <p14:creationId xmlns:p14="http://schemas.microsoft.com/office/powerpoint/2010/main" val="39028576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10E0B5-3F5D-1BE1-B643-37B0E5BA4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BA79C995-2AC3-EDEA-095B-79EEB2051D6B}"/>
              </a:ext>
            </a:extLst>
          </p:cNvPr>
          <p:cNvSpPr txBox="1"/>
          <p:nvPr/>
        </p:nvSpPr>
        <p:spPr>
          <a:xfrm>
            <a:off x="743214" y="1268413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건축물 형태 따른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열쾌적성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차이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3BFBAA10-A900-FAFB-B89B-CD0BB9F724EF}"/>
              </a:ext>
            </a:extLst>
          </p:cNvPr>
          <p:cNvGrpSpPr/>
          <p:nvPr/>
        </p:nvGrpSpPr>
        <p:grpSpPr>
          <a:xfrm>
            <a:off x="534988" y="1332173"/>
            <a:ext cx="208226" cy="194100"/>
            <a:chOff x="-101417" y="1013049"/>
            <a:chExt cx="1188927" cy="1108268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BE62B178-C978-53A9-235C-546229A015C0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CAF49BD9-5C3C-A8B9-4178-7F7C69568965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37E98994-D7D8-3C3C-BFB2-D0265AF61BDE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2842BEDF-05CC-3020-068C-1B6BCA6BFF34}"/>
              </a:ext>
            </a:extLst>
          </p:cNvPr>
          <p:cNvSpPr txBox="1"/>
          <p:nvPr/>
        </p:nvSpPr>
        <p:spPr>
          <a:xfrm>
            <a:off x="743214" y="1783676"/>
            <a:ext cx="5352785" cy="1786130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>
            <a:defPPr>
              <a:defRPr lang="ko-KR"/>
            </a:defPPr>
            <a:lvl1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 kumimoji="1" sz="1600" spc="-15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defRPr>
            </a:lvl1pPr>
          </a:lstStyle>
          <a:p>
            <a:r>
              <a:rPr lang="ko-KR" altLang="en-US" dirty="0"/>
              <a:t>저층주택단지보다 중</a:t>
            </a:r>
            <a:r>
              <a:rPr lang="en-US" altLang="ko-KR" dirty="0"/>
              <a:t>·</a:t>
            </a:r>
            <a:r>
              <a:rPr lang="ko-KR" altLang="en-US" dirty="0"/>
              <a:t>상층 건물군의 체감온도가 낮음</a:t>
            </a:r>
            <a:endParaRPr lang="en-US" altLang="ko-KR" dirty="0"/>
          </a:p>
          <a:p>
            <a:r>
              <a:rPr lang="ko-KR" altLang="en-US" dirty="0" err="1"/>
              <a:t>건물군</a:t>
            </a:r>
            <a:r>
              <a:rPr lang="ko-KR" altLang="en-US" dirty="0"/>
              <a:t> 내 녹지의 양과 식생 높이에 따라 주변 </a:t>
            </a:r>
            <a:r>
              <a:rPr lang="ko-KR" altLang="en-US" dirty="0" err="1"/>
              <a:t>열쾌적성이</a:t>
            </a:r>
            <a:r>
              <a:rPr lang="ko-KR" altLang="en-US" dirty="0"/>
              <a:t> 달라짐</a:t>
            </a:r>
            <a:endParaRPr lang="en-US" altLang="ko-KR" dirty="0"/>
          </a:p>
          <a:p>
            <a:r>
              <a:rPr lang="ko-KR" altLang="en-US" dirty="0" err="1"/>
              <a:t>건물군</a:t>
            </a:r>
            <a:r>
              <a:rPr lang="ko-KR" altLang="en-US" dirty="0"/>
              <a:t> 배치에 의한 바람효과로</a:t>
            </a:r>
            <a:r>
              <a:rPr lang="en-US" altLang="ko-KR" dirty="0"/>
              <a:t> </a:t>
            </a:r>
            <a:r>
              <a:rPr lang="ko-KR" altLang="en-US" dirty="0"/>
              <a:t>체감온도에</a:t>
            </a:r>
            <a:r>
              <a:rPr lang="en-US" altLang="ko-KR" dirty="0"/>
              <a:t> </a:t>
            </a:r>
            <a:r>
              <a:rPr lang="ko-KR" altLang="en-US" dirty="0"/>
              <a:t>영향을 미칠 수 있음</a:t>
            </a:r>
            <a:endParaRPr lang="en-US" altLang="ko-KR" dirty="0"/>
          </a:p>
          <a:p>
            <a:r>
              <a:rPr lang="ko-KR" altLang="en-US" dirty="0"/>
              <a:t>건물 높이에 의한 그림자 형성으로 그늘 효과가 발생함</a:t>
            </a:r>
            <a:endParaRPr lang="en-US" altLang="ko-KR" dirty="0"/>
          </a:p>
          <a:p>
            <a:r>
              <a:rPr lang="ko-KR" altLang="en-US" dirty="0"/>
              <a:t>경작지 유형</a:t>
            </a:r>
            <a:r>
              <a:rPr lang="en-US" altLang="ko-KR" dirty="0"/>
              <a:t>(</a:t>
            </a:r>
            <a:r>
              <a:rPr lang="ko-KR" altLang="en-US" dirty="0"/>
              <a:t>논</a:t>
            </a:r>
            <a:r>
              <a:rPr lang="en-US" altLang="ko-KR" dirty="0"/>
              <a:t>, </a:t>
            </a:r>
            <a:r>
              <a:rPr lang="ko-KR" altLang="en-US" dirty="0"/>
              <a:t>밭</a:t>
            </a:r>
            <a:r>
              <a:rPr lang="en-US" altLang="ko-KR" dirty="0"/>
              <a:t>, </a:t>
            </a:r>
            <a:r>
              <a:rPr lang="ko-KR" altLang="en-US" dirty="0"/>
              <a:t>비닐하우스 등</a:t>
            </a:r>
            <a:r>
              <a:rPr lang="en-US" altLang="ko-KR" dirty="0"/>
              <a:t>)</a:t>
            </a:r>
            <a:r>
              <a:rPr lang="ko-KR" altLang="en-US" dirty="0"/>
              <a:t>에 따라 </a:t>
            </a:r>
            <a:r>
              <a:rPr lang="ko-KR" altLang="en-US" dirty="0" err="1"/>
              <a:t>열환경</a:t>
            </a:r>
            <a:r>
              <a:rPr lang="ko-KR" altLang="en-US" dirty="0"/>
              <a:t> 차이가 발생함</a:t>
            </a:r>
            <a:endParaRPr lang="en-US" altLang="ko-KR" dirty="0"/>
          </a:p>
        </p:txBody>
      </p:sp>
      <p:pic>
        <p:nvPicPr>
          <p:cNvPr id="26" name="그림 25" descr="지도, 항공 사진, 조감도, 공중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37F0644-3776-2A43-6A5A-A91BB5D306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1"/>
          <a:stretch>
            <a:fillRect/>
          </a:stretch>
        </p:blipFill>
        <p:spPr>
          <a:xfrm>
            <a:off x="5795922" y="1259104"/>
            <a:ext cx="6024283" cy="252878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그림 27" descr="지도, 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D35AA08-D32B-B116-2FED-E2768D942B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2"/>
          <a:stretch>
            <a:fillRect/>
          </a:stretch>
        </p:blipFill>
        <p:spPr>
          <a:xfrm>
            <a:off x="5795922" y="3880907"/>
            <a:ext cx="6024283" cy="2528789"/>
          </a:xfrm>
          <a:prstGeom prst="rect">
            <a:avLst/>
          </a:prstGeom>
          <a:ln w="12700">
            <a:noFill/>
          </a:ln>
        </p:spPr>
      </p:pic>
    </p:spTree>
    <p:extLst>
      <p:ext uri="{BB962C8B-B14F-4D97-AF65-F5344CB8AC3E}">
        <p14:creationId xmlns:p14="http://schemas.microsoft.com/office/powerpoint/2010/main" val="2367542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F4493D-060E-1984-E3F1-39EDAB842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 descr="텍스트, 스크린샷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3011708-321B-5310-B101-99460FDD4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1" y="1309412"/>
            <a:ext cx="6021831" cy="2481589"/>
          </a:xfrm>
          <a:prstGeom prst="rect">
            <a:avLst/>
          </a:prstGeom>
        </p:spPr>
      </p:pic>
      <p:pic>
        <p:nvPicPr>
          <p:cNvPr id="19" name="그림 18" descr="지도, 텍스트, 세계, 아틀라스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5B75546-BFC7-BED2-EE6B-67C540A0EE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1" y="3823812"/>
            <a:ext cx="6021831" cy="247464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410C379-226E-EDF3-B02B-266C5A1710F2}"/>
              </a:ext>
            </a:extLst>
          </p:cNvPr>
          <p:cNvSpPr txBox="1"/>
          <p:nvPr/>
        </p:nvSpPr>
        <p:spPr>
          <a:xfrm>
            <a:off x="726280" y="1043250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토지피복에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따른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열쾌적성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차이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A43710CD-A141-2ED7-0AB9-8CC65A784E3F}"/>
              </a:ext>
            </a:extLst>
          </p:cNvPr>
          <p:cNvGrpSpPr/>
          <p:nvPr/>
        </p:nvGrpSpPr>
        <p:grpSpPr>
          <a:xfrm>
            <a:off x="518054" y="1107010"/>
            <a:ext cx="208226" cy="194100"/>
            <a:chOff x="-101417" y="1013049"/>
            <a:chExt cx="1188927" cy="1108268"/>
          </a:xfrm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1CDFA61F-4DE5-2BDB-0444-B30496B204B2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CF081177-15C7-FB21-4665-442714202325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88ED9F1C-8FDB-4B32-516C-21D525B2821B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68AEBB14-7C05-383C-4CA5-7BC623847D88}"/>
              </a:ext>
            </a:extLst>
          </p:cNvPr>
          <p:cNvSpPr txBox="1"/>
          <p:nvPr/>
        </p:nvSpPr>
        <p:spPr>
          <a:xfrm>
            <a:off x="726281" y="1558513"/>
            <a:ext cx="4724026" cy="1388072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식생 및 산림에 의한 온도 저감 효과가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확인됨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식생 밀도가 낮은 능선을 따라 열환경이 상대적으로 높게 나타남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식생이 없는 주차장 및 일반도로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등에서는 높은 열환경이 확인됨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공원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산림 등의 녹지가 인근 지역에 긍정적인 영향을 미침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EB63B096-2196-DDB0-4134-0E27BA41FF41}"/>
              </a:ext>
            </a:extLst>
          </p:cNvPr>
          <p:cNvCxnSpPr>
            <a:cxnSpLocks/>
            <a:endCxn id="30" idx="1"/>
          </p:cNvCxnSpPr>
          <p:nvPr/>
        </p:nvCxnSpPr>
        <p:spPr>
          <a:xfrm flipV="1">
            <a:off x="5482598" y="4477306"/>
            <a:ext cx="2143752" cy="583829"/>
          </a:xfrm>
          <a:prstGeom prst="line">
            <a:avLst/>
          </a:prstGeom>
          <a:noFill/>
          <a:ln w="1905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7DE5575-A2B8-6CE3-2115-F5C6E5C653D8}"/>
              </a:ext>
            </a:extLst>
          </p:cNvPr>
          <p:cNvSpPr/>
          <p:nvPr/>
        </p:nvSpPr>
        <p:spPr>
          <a:xfrm>
            <a:off x="7626350" y="3880961"/>
            <a:ext cx="2679700" cy="1192689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441154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005D43-E919-4487-FA9A-CE3C904CB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CDBA0581-6B86-A494-3602-974927218F30}"/>
              </a:ext>
            </a:extLst>
          </p:cNvPr>
          <p:cNvGrpSpPr/>
          <p:nvPr/>
        </p:nvGrpSpPr>
        <p:grpSpPr>
          <a:xfrm>
            <a:off x="383332" y="1305344"/>
            <a:ext cx="208226" cy="194100"/>
            <a:chOff x="-101417" y="1013049"/>
            <a:chExt cx="1188927" cy="1108268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:a16="http://schemas.microsoft.com/office/drawing/2014/main" id="{7E4EC90B-9DD7-F272-A09D-D2AE67FC3133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BF839BA-975F-28A0-A0F5-32590E8F1AFC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9A1CEE42-8704-6547-4F8E-51FD1EB5C21D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pic>
        <p:nvPicPr>
          <p:cNvPr id="24" name="그림 23" descr="예술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E4E5F2A-9B58-5879-00EE-790D70E04E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1" y="1313246"/>
            <a:ext cx="6021831" cy="2474647"/>
          </a:xfrm>
          <a:prstGeom prst="rect">
            <a:avLst/>
          </a:prstGeom>
        </p:spPr>
      </p:pic>
      <p:pic>
        <p:nvPicPr>
          <p:cNvPr id="25" name="그림 24" descr="텍스트, 다채로움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7405A7D-98E0-5236-B676-982510127F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611" y="3829855"/>
            <a:ext cx="6021831" cy="2474647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578DC695-651A-B006-CE69-FAC7BE284070}"/>
              </a:ext>
            </a:extLst>
          </p:cNvPr>
          <p:cNvSpPr txBox="1"/>
          <p:nvPr/>
        </p:nvSpPr>
        <p:spPr>
          <a:xfrm>
            <a:off x="591558" y="1241584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폭염취약지역내 생활인구 현황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ADD5471-AD00-32CB-FE0D-D116CC736F23}"/>
              </a:ext>
            </a:extLst>
          </p:cNvPr>
          <p:cNvSpPr txBox="1"/>
          <p:nvPr/>
        </p:nvSpPr>
        <p:spPr>
          <a:xfrm>
            <a:off x="526101" y="1798253"/>
            <a:ext cx="4924205" cy="1938992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" panose="02000503000000020004" pitchFamily="50" charset="-127"/>
              </a:rPr>
              <a:t>생활인구 기반 </a:t>
            </a:r>
            <a:r>
              <a:rPr kumimoji="1" lang="ko-KR" altLang="en-US" sz="1600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" panose="02000503000000020004" pitchFamily="50" charset="-127"/>
              </a:rPr>
              <a:t>열쾌적성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" panose="02000503000000020004" pitchFamily="50" charset="-127"/>
              </a:rPr>
              <a:t> 취약지역 진단</a:t>
            </a:r>
            <a:b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" panose="02000503000000020004" pitchFamily="50" charset="-127"/>
              </a:rPr>
            </a:b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열스트레스가 강한 지역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취약지역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에 일평균 생활인구 수를 결합하여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</a:t>
            </a:r>
            <a:b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해당 지역의 인구 규모와 밀집 특성을 반영한 실질적 취약성 평가 수행</a:t>
            </a:r>
            <a:b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단순 환경지표가 아닌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생활 실태를 고려한 </a:t>
            </a:r>
            <a:r>
              <a:rPr kumimoji="1" lang="ko-KR" altLang="en-US" sz="1400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분석으로 정책 활용성 제고</a:t>
            </a:r>
            <a:endParaRPr kumimoji="1" lang="en-US" altLang="ko-KR" sz="1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134938" indent="-134938" defTabSz="457200" latinLnBrk="0">
              <a:lnSpc>
                <a:spcPct val="12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정책 및 사업 의사결정 지원 도구로의 활용</a:t>
            </a:r>
            <a:br>
              <a:rPr kumimoji="1" lang="en-US" altLang="ko-KR" sz="20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" panose="02000503000000020004" pitchFamily="50" charset="-127"/>
              </a:rPr>
            </a:b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취약인구 밀집지역에 대한 지원 사업 추진 시 노후주택 개선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무더위 쉼터 조성 등 공간적 우선순위 설정 가능</a:t>
            </a:r>
            <a:endParaRPr kumimoji="1" lang="en-US" altLang="ko-KR" sz="14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pic>
        <p:nvPicPr>
          <p:cNvPr id="29" name="그림 28" descr="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F77B5BB-EA26-B09D-4F0C-2F3A929FAE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489" y="3787893"/>
            <a:ext cx="1856158" cy="2686807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961E9430-C0D2-7CC2-BD8C-151A0D5C7C97}"/>
              </a:ext>
            </a:extLst>
          </p:cNvPr>
          <p:cNvSpPr/>
          <p:nvPr/>
        </p:nvSpPr>
        <p:spPr>
          <a:xfrm>
            <a:off x="3017044" y="5593556"/>
            <a:ext cx="76200" cy="45719"/>
          </a:xfrm>
          <a:prstGeom prst="rect">
            <a:avLst/>
          </a:prstGeom>
          <a:noFill/>
          <a:ln w="12700" cap="flat" cmpd="sng" algn="ctr">
            <a:solidFill>
              <a:srgbClr val="FF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47DF79A8-198E-B4BE-6856-68D171162F29}"/>
              </a:ext>
            </a:extLst>
          </p:cNvPr>
          <p:cNvCxnSpPr>
            <a:stCxn id="30" idx="3"/>
          </p:cNvCxnSpPr>
          <p:nvPr/>
        </p:nvCxnSpPr>
        <p:spPr>
          <a:xfrm flipV="1">
            <a:off x="3093244" y="5061137"/>
            <a:ext cx="2485367" cy="555279"/>
          </a:xfrm>
          <a:prstGeom prst="line">
            <a:avLst/>
          </a:prstGeom>
          <a:noFill/>
          <a:ln w="19050" cap="flat" cmpd="sng" algn="ctr">
            <a:solidFill>
              <a:srgbClr val="FF0000"/>
            </a:solidFill>
            <a:prstDash val="solid"/>
            <a:miter lim="800000"/>
          </a:ln>
          <a:effectLst/>
        </p:spPr>
      </p:cxnSp>
    </p:spTree>
    <p:extLst>
      <p:ext uri="{BB962C8B-B14F-4D97-AF65-F5344CB8AC3E}">
        <p14:creationId xmlns:p14="http://schemas.microsoft.com/office/powerpoint/2010/main" val="2273521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152C46-2D5D-1630-91F6-C66E8424E9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1353621B-7B47-98F6-0F07-BC0AD9CD250B}"/>
              </a:ext>
            </a:extLst>
          </p:cNvPr>
          <p:cNvSpPr txBox="1"/>
          <p:nvPr/>
        </p:nvSpPr>
        <p:spPr>
          <a:xfrm>
            <a:off x="526101" y="1534264"/>
            <a:ext cx="11161218" cy="1570430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285750" indent="-285750" defTabSz="457200" latinLnBrk="0">
              <a:lnSpc>
                <a:spcPct val="13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분석 결과를 바탕으로 건물군의 높이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방향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간격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녹지 등 도시 구조 전반에 대한 검토가 가능하며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</a:t>
            </a:r>
            <a:b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결과를 바탕으로 환경계획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도시계획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재해취약성 분석 등 다양한 분야에 활용될 수 있음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285750" indent="-285750" defTabSz="457200" latinLnBrk="0">
              <a:lnSpc>
                <a:spcPct val="13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경기기후플랫폼이 구축한 취약계층 정보와 생활인구 및 유동인구 데이터를 </a:t>
            </a:r>
            <a:r>
              <a:rPr kumimoji="1" lang="ko-KR" altLang="en-US" sz="1600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분석 결과에 중첩함으로써 생활밀착형 정책수립이 가능함 </a:t>
            </a:r>
            <a:b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기후취약인구 정보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인구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사회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경제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와의 연계를 통한 정책 우선순위 설정</a:t>
            </a:r>
            <a:b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생활인구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/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유동인구 정보와의 중첩 분석을 통한 실행사업 추진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살수차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저감시설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폭염안내</a:t>
            </a:r>
            <a:r>
              <a:rPr kumimoji="1" lang="en-US" altLang="ko-KR" sz="14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581FC0C-C899-13B5-E543-D06F16DEDD23}"/>
              </a:ext>
            </a:extLst>
          </p:cNvPr>
          <p:cNvSpPr txBox="1"/>
          <p:nvPr/>
        </p:nvSpPr>
        <p:spPr>
          <a:xfrm>
            <a:off x="730679" y="1031771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기후 대응형 정책 수립을 위한 활용 방안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91F1FED2-726D-5935-118F-CB87EB7E7CAB}"/>
              </a:ext>
            </a:extLst>
          </p:cNvPr>
          <p:cNvGrpSpPr/>
          <p:nvPr/>
        </p:nvGrpSpPr>
        <p:grpSpPr>
          <a:xfrm>
            <a:off x="522453" y="1095531"/>
            <a:ext cx="208226" cy="194100"/>
            <a:chOff x="-101417" y="1013049"/>
            <a:chExt cx="1188927" cy="1108268"/>
          </a:xfrm>
        </p:grpSpPr>
        <p:sp>
          <p:nvSpPr>
            <p:cNvPr id="20" name="사각형: 둥근 모서리 19">
              <a:extLst>
                <a:ext uri="{FF2B5EF4-FFF2-40B4-BE49-F238E27FC236}">
                  <a16:creationId xmlns:a16="http://schemas.microsoft.com/office/drawing/2014/main" id="{5A0D01A5-84F8-F2E1-0F50-77FF1FE6222E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6DBB2211-5761-32E5-3515-CA4BDACCC31F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00B3F961-01B5-17B3-6804-4CC5C2892D66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5880CA56-67E8-D12A-718C-A96A23BF27BD}"/>
              </a:ext>
            </a:extLst>
          </p:cNvPr>
          <p:cNvGrpSpPr/>
          <p:nvPr/>
        </p:nvGrpSpPr>
        <p:grpSpPr>
          <a:xfrm>
            <a:off x="5981700" y="3203526"/>
            <a:ext cx="5810250" cy="3369481"/>
            <a:chOff x="6430785" y="3537751"/>
            <a:chExt cx="4817485" cy="2762084"/>
          </a:xfrm>
        </p:grpSpPr>
        <p:pic>
          <p:nvPicPr>
            <p:cNvPr id="27" name="그림 26" descr="지도, 텍스트, 스크린샷, 세계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164DF21C-5A73-546F-DC6F-2DEE10A81C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30785" y="3537751"/>
              <a:ext cx="4817485" cy="2762084"/>
            </a:xfrm>
            <a:prstGeom prst="rect">
              <a:avLst/>
            </a:prstGeom>
          </p:spPr>
        </p:pic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51A6D31-BE1D-925C-D0A7-30B0E5FB5BC5}"/>
                </a:ext>
              </a:extLst>
            </p:cNvPr>
            <p:cNvSpPr/>
            <p:nvPr/>
          </p:nvSpPr>
          <p:spPr>
            <a:xfrm>
              <a:off x="7966329" y="4613801"/>
              <a:ext cx="787400" cy="381000"/>
            </a:xfrm>
            <a:prstGeom prst="rect">
              <a:avLst/>
            </a:prstGeom>
            <a:noFill/>
            <a:ln w="12700" cap="flat" cmpd="sng" algn="ctr">
              <a:solidFill>
                <a:srgbClr val="FFFF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EF9C99B-429D-BFFA-50C4-99763F2A2E77}"/>
                </a:ext>
              </a:extLst>
            </p:cNvPr>
            <p:cNvSpPr txBox="1"/>
            <p:nvPr/>
          </p:nvSpPr>
          <p:spPr>
            <a:xfrm>
              <a:off x="7947279" y="4343400"/>
              <a:ext cx="11945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</a:rPr>
                <a:t>폭염 노출 지역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5669C6B-44D4-5DC3-77F2-0EFDD12CDE09}"/>
                </a:ext>
              </a:extLst>
            </p:cNvPr>
            <p:cNvSpPr txBox="1"/>
            <p:nvPr/>
          </p:nvSpPr>
          <p:spPr>
            <a:xfrm>
              <a:off x="7147838" y="5149805"/>
              <a:ext cx="10679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0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</a:rPr>
                <a:t>공원 혜택 지역</a:t>
              </a: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89D7070C-96EC-A1B8-9F6E-7F21345371CA}"/>
                </a:ext>
              </a:extLst>
            </p:cNvPr>
            <p:cNvSpPr/>
            <p:nvPr/>
          </p:nvSpPr>
          <p:spPr>
            <a:xfrm>
              <a:off x="9369679" y="5355226"/>
              <a:ext cx="939800" cy="874759"/>
            </a:xfrm>
            <a:prstGeom prst="rect">
              <a:avLst/>
            </a:prstGeom>
            <a:noFill/>
            <a:ln w="12700" cap="flat" cmpd="sng" algn="ctr">
              <a:solidFill>
                <a:srgbClr val="FFFF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D722B68-D9CB-0829-4CC6-6431764B709F}"/>
                </a:ext>
              </a:extLst>
            </p:cNvPr>
            <p:cNvSpPr txBox="1"/>
            <p:nvPr/>
          </p:nvSpPr>
          <p:spPr>
            <a:xfrm>
              <a:off x="9049171" y="5047449"/>
              <a:ext cx="13468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</a:rPr>
                <a:t>폭염 </a:t>
              </a:r>
              <a:r>
                <a:rPr kumimoji="0" lang="ko-KR" altLang="en-US" sz="1400" b="0" i="1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</a:rPr>
                <a:t>비노출</a:t>
              </a:r>
              <a:r>
                <a:rPr kumimoji="0" lang="ko-KR" altLang="en-US" sz="1400" b="0" i="1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</a:rPr>
                <a:t> 지역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CADAFAE2-B06C-4F10-0422-F556926120D1}"/>
              </a:ext>
            </a:extLst>
          </p:cNvPr>
          <p:cNvSpPr txBox="1"/>
          <p:nvPr/>
        </p:nvSpPr>
        <p:spPr>
          <a:xfrm>
            <a:off x="721793" y="3642413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열쾌적성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기반 연구</a:t>
            </a: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·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계획 연계 방향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F72AE5D4-8860-5619-B5EC-674398418024}"/>
              </a:ext>
            </a:extLst>
          </p:cNvPr>
          <p:cNvGrpSpPr/>
          <p:nvPr/>
        </p:nvGrpSpPr>
        <p:grpSpPr>
          <a:xfrm>
            <a:off x="513567" y="3706173"/>
            <a:ext cx="208226" cy="194100"/>
            <a:chOff x="-101417" y="1013049"/>
            <a:chExt cx="1188927" cy="1108268"/>
          </a:xfrm>
        </p:grpSpPr>
        <p:sp>
          <p:nvSpPr>
            <p:cNvPr id="36" name="사각형: 둥근 모서리 35">
              <a:extLst>
                <a:ext uri="{FF2B5EF4-FFF2-40B4-BE49-F238E27FC236}">
                  <a16:creationId xmlns:a16="http://schemas.microsoft.com/office/drawing/2014/main" id="{00A470D8-26E4-F0A3-6846-1102F2A0EF62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AEC03E81-01EE-D73E-A85B-11E94DD0E299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22409784-C6DB-6CAC-7497-9F0847473E63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42" name="TextBox 41">
            <a:extLst>
              <a:ext uri="{FF2B5EF4-FFF2-40B4-BE49-F238E27FC236}">
                <a16:creationId xmlns:a16="http://schemas.microsoft.com/office/drawing/2014/main" id="{357C0F06-FF54-3E77-261C-A0D4CA8BA476}"/>
              </a:ext>
            </a:extLst>
          </p:cNvPr>
          <p:cNvSpPr txBox="1"/>
          <p:nvPr/>
        </p:nvSpPr>
        <p:spPr>
          <a:xfrm>
            <a:off x="549262" y="4069664"/>
            <a:ext cx="5269374" cy="1566583"/>
          </a:xfrm>
          <a:prstGeom prst="rect">
            <a:avLst/>
          </a:prstGeom>
          <a:noFill/>
        </p:spPr>
        <p:txBody>
          <a:bodyPr wrap="square" lIns="108000" tIns="0" rIns="0" bIns="0" anchor="t" anchorCtr="0">
            <a:spAutoFit/>
          </a:bodyPr>
          <a:lstStyle>
            <a:defPPr>
              <a:defRPr lang="ko-KR"/>
            </a:defPPr>
            <a:lvl1pPr marL="285750" indent="-285750" defTabSz="457200" latinLnBrk="0">
              <a:lnSpc>
                <a:spcPct val="130000"/>
              </a:lnSpc>
              <a:spcBef>
                <a:spcPts val="600"/>
              </a:spcBef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 kumimoji="1" sz="1600" spc="-15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defRPr>
            </a:lvl1pPr>
          </a:lstStyle>
          <a:p>
            <a:r>
              <a:rPr lang="ko-KR" altLang="en-US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lang="ko-KR" altLang="en-US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평가 결과와 지역별 에너지 사용량 연계 분석</a:t>
            </a:r>
            <a:br>
              <a:rPr lang="en-US" altLang="ko-KR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기후 취약성과 에너지 소비 간의 상관관계를 파악함</a:t>
            </a:r>
            <a:b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에너지 바우처 지급 기준을 보다 합리적으로 설정하는 데 활용될 수 있음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r>
              <a:rPr lang="ko-KR" altLang="en-US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열쾌적성을</a:t>
            </a:r>
            <a:r>
              <a:rPr lang="ko-KR" altLang="en-US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고려한 관련 계획수립 방안</a:t>
            </a:r>
            <a:br>
              <a:rPr lang="en-US" altLang="ko-KR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</a:b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-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환경계획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공원녹지기본계획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재해취약성 검토 등과의 연계가 가능함 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AC1BB9-3C4C-E2E8-012D-929E79D41F9C}"/>
              </a:ext>
            </a:extLst>
          </p:cNvPr>
          <p:cNvSpPr txBox="1"/>
          <p:nvPr/>
        </p:nvSpPr>
        <p:spPr>
          <a:xfrm>
            <a:off x="318051" y="182297"/>
            <a:ext cx="7862958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pPr lvl="0">
              <a:defRPr/>
            </a:pPr>
            <a:r>
              <a:rPr lang="ko-KR" altLang="en-US" dirty="0"/>
              <a:t>경기도 </a:t>
            </a:r>
            <a:r>
              <a:rPr lang="ko-KR" altLang="en-US" dirty="0" err="1"/>
              <a:t>열쾌적성</a:t>
            </a:r>
            <a:r>
              <a:rPr lang="ko-KR" altLang="en-US" dirty="0"/>
              <a:t> 평가결과를 반영한 정책 추진</a:t>
            </a:r>
            <a:endParaRPr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360963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987FFB1F-EA2B-3F64-38F1-93E7782E5270}"/>
              </a:ext>
            </a:extLst>
          </p:cNvPr>
          <p:cNvSpPr txBox="1"/>
          <p:nvPr/>
        </p:nvSpPr>
        <p:spPr>
          <a:xfrm>
            <a:off x="743214" y="1268413"/>
            <a:ext cx="5025465" cy="338554"/>
          </a:xfrm>
          <a:prstGeom prst="homePlate">
            <a:avLst>
              <a:gd name="adj" fmla="val 0"/>
            </a:avLst>
          </a:prstGeom>
          <a:noFill/>
        </p:spPr>
        <p:txBody>
          <a:bodyPr wrap="non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폭염으로 인한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온열질환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발생과 인명피해 증가 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1E52666-9783-5761-913B-8B8E1EE73EA1}"/>
              </a:ext>
            </a:extLst>
          </p:cNvPr>
          <p:cNvSpPr txBox="1"/>
          <p:nvPr/>
        </p:nvSpPr>
        <p:spPr>
          <a:xfrm>
            <a:off x="743214" y="1676342"/>
            <a:ext cx="10897924" cy="1251881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전국에 비해 경기도의 </a:t>
            </a:r>
            <a:r>
              <a:rPr kumimoji="1" lang="ko-KR" altLang="en-US" sz="16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온열질환자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수는 더 빠르게 증가함</a:t>
            </a:r>
            <a:endParaRPr kumimoji="1" lang="en-US" altLang="ko-KR" sz="1600" spc="-6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360000" lvl="1" indent="-180000" defTabSz="457200" latinLnBrk="0">
              <a:lnSpc>
                <a:spcPct val="150000"/>
              </a:lnSpc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10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년간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(2011~2022)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연평균 증가율이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경기도가 전국에 비해 약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배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정도 높았음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경기도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3.5%,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전국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1.8%)</a:t>
            </a:r>
          </a:p>
          <a:p>
            <a:pPr marL="360000" lvl="1" indent="-180000" defTabSz="457200" latinLnBrk="0">
              <a:lnSpc>
                <a:spcPct val="150000"/>
              </a:lnSpc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최근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3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년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(2020~2022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년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)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연평균 증가율로는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경기도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24.9%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로 높음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전국 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8.4%)</a:t>
            </a:r>
            <a:endParaRPr kumimoji="1" lang="en-US" altLang="ko-KR" sz="1400" spc="-6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srgbClr val="C00000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360000" lvl="1" indent="-180000" defTabSz="457200" latinLnBrk="0">
              <a:lnSpc>
                <a:spcPct val="150000"/>
              </a:lnSpc>
              <a:buSzPct val="100000"/>
              <a:buFont typeface="경기천년제목 Medium" panose="02020603020101020101" pitchFamily="18" charset="-127"/>
              <a:buChar char="-"/>
              <a:defRPr/>
            </a:pP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온열질환은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열로 인해 발생하는 급성질환을 의미하며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열사병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열탈진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일사병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열경련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열실신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열부종</a:t>
            </a:r>
            <a:r>
              <a:rPr kumimoji="1" lang="en-US" altLang="ko-KR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1" lang="ko-KR" altLang="en-US" sz="14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열발진</a:t>
            </a:r>
            <a:r>
              <a:rPr kumimoji="1" lang="ko-KR" altLang="en-US" sz="14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등을 포함함</a:t>
            </a:r>
            <a:endParaRPr kumimoji="1" lang="en-US" altLang="ko-KR" sz="1400" spc="-6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7F95FA2-097F-8777-9E95-7994F574DC89}"/>
              </a:ext>
            </a:extLst>
          </p:cNvPr>
          <p:cNvGrpSpPr/>
          <p:nvPr/>
        </p:nvGrpSpPr>
        <p:grpSpPr>
          <a:xfrm>
            <a:off x="534988" y="1332173"/>
            <a:ext cx="208226" cy="194100"/>
            <a:chOff x="-101417" y="1013049"/>
            <a:chExt cx="1188927" cy="1108268"/>
          </a:xfrm>
        </p:grpSpPr>
        <p:sp>
          <p:nvSpPr>
            <p:cNvPr id="29" name="사각형: 둥근 모서리 28">
              <a:extLst>
                <a:ext uri="{FF2B5EF4-FFF2-40B4-BE49-F238E27FC236}">
                  <a16:creationId xmlns:a16="http://schemas.microsoft.com/office/drawing/2014/main" id="{61B57AA0-994A-CC55-44E1-02AFE7CEE3F1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EF92C4E7-1933-A2DD-F607-C7094AD8CD93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4DC6CC7B-FC61-3EFA-2263-BB95798436C0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64A8748A-B073-B3B1-7B73-C56E292CECFF}"/>
              </a:ext>
            </a:extLst>
          </p:cNvPr>
          <p:cNvGrpSpPr/>
          <p:nvPr/>
        </p:nvGrpSpPr>
        <p:grpSpPr>
          <a:xfrm>
            <a:off x="1593399" y="3429000"/>
            <a:ext cx="9005201" cy="2879084"/>
            <a:chOff x="1212238" y="3429000"/>
            <a:chExt cx="9005201" cy="2879084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77D2CBB-3CD8-EF80-DBDD-313B0D5F7BEB}"/>
                </a:ext>
              </a:extLst>
            </p:cNvPr>
            <p:cNvSpPr txBox="1"/>
            <p:nvPr/>
          </p:nvSpPr>
          <p:spPr>
            <a:xfrm>
              <a:off x="1403227" y="6077252"/>
              <a:ext cx="340360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defRPr/>
              </a:pPr>
              <a:r>
                <a:rPr lang="ko-KR" altLang="en-US" sz="900" dirty="0"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자료 </a:t>
              </a:r>
              <a:r>
                <a:rPr lang="en-US" altLang="ko-KR" sz="900" dirty="0"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:</a:t>
              </a:r>
              <a:r>
                <a:rPr lang="ko-KR" altLang="en-US" sz="900" dirty="0">
                  <a:solidFill>
                    <a:prstClr val="black"/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</a:rPr>
                <a:t> </a:t>
              </a:r>
              <a:r>
                <a:rPr kumimoji="1" lang="ko-KR" altLang="en-US" sz="900" spc="-6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국민건강보험공단 </a:t>
              </a:r>
              <a:r>
                <a:rPr kumimoji="1" lang="ko-KR" altLang="en-US" sz="900" spc="-60" dirty="0" err="1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온열질환</a:t>
              </a:r>
              <a:r>
                <a:rPr kumimoji="1" lang="ko-KR" altLang="en-US" sz="900" spc="-6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 데이터 </a:t>
              </a:r>
              <a:r>
                <a:rPr kumimoji="1" lang="en-US" altLang="ko-KR" sz="900" spc="-6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(2023), </a:t>
              </a:r>
              <a:r>
                <a:rPr kumimoji="1" lang="ko-KR" altLang="en-US" sz="900" spc="-6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저자 작성</a:t>
              </a:r>
              <a:r>
                <a:rPr kumimoji="1" lang="en-US" altLang="ko-KR" sz="900" spc="-60" dirty="0">
                  <a:ln>
                    <a:solidFill>
                      <a:srgbClr val="5B9BD5">
                        <a:shade val="50000"/>
                        <a:alpha val="0"/>
                      </a:srgb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latin typeface="KoPub돋움체 Light" panose="02020603020101020101" pitchFamily="18" charset="-127"/>
                  <a:ea typeface="KoPub돋움체 Light" panose="02020603020101020101" pitchFamily="18" charset="-127"/>
                  <a:cs typeface="Pretendard" panose="02000503000000020004" pitchFamily="50" charset="-127"/>
                </a:rPr>
                <a:t>.</a:t>
              </a:r>
              <a:endParaRPr lang="ko-KR" altLang="en-US" sz="900" dirty="0">
                <a:solidFill>
                  <a:prstClr val="black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endParaRPr>
            </a:p>
          </p:txBody>
        </p:sp>
        <p:pic>
          <p:nvPicPr>
            <p:cNvPr id="33" name="Picture 10">
              <a:extLst>
                <a:ext uri="{FF2B5EF4-FFF2-40B4-BE49-F238E27FC236}">
                  <a16:creationId xmlns:a16="http://schemas.microsoft.com/office/drawing/2014/main" id="{C5216788-F521-A758-65A5-A9F5701D8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12238" y="3651077"/>
              <a:ext cx="4381056" cy="2436642"/>
            </a:xfrm>
            <a:prstGeom prst="rect">
              <a:avLst/>
            </a:prstGeom>
            <a:noFill/>
            <a:ln>
              <a:noFill/>
            </a:ln>
            <a:effectLst/>
          </p:spPr>
        </p:pic>
        <p:pic>
          <p:nvPicPr>
            <p:cNvPr id="34" name="Picture 11">
              <a:extLst>
                <a:ext uri="{FF2B5EF4-FFF2-40B4-BE49-F238E27FC236}">
                  <a16:creationId xmlns:a16="http://schemas.microsoft.com/office/drawing/2014/main" id="{45A55C6A-A4CA-79DC-D9EF-0D35F1E5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8716" y="3726027"/>
              <a:ext cx="4368723" cy="2361692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DF8292A-8086-9B76-3B7B-E5C7B6871EA1}"/>
                </a:ext>
              </a:extLst>
            </p:cNvPr>
            <p:cNvSpPr txBox="1"/>
            <p:nvPr/>
          </p:nvSpPr>
          <p:spPr>
            <a:xfrm>
              <a:off x="2581152" y="3429000"/>
              <a:ext cx="215265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</a:t>
              </a:r>
              <a:r>
                <a:rPr lang="ko-KR" altLang="en-US" sz="1300" dirty="0">
                  <a:solidFill>
                    <a:srgbClr val="ED7D31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전국</a:t>
              </a:r>
              <a:r>
                <a:rPr lang="ko-KR" altLang="en-US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 </a:t>
              </a:r>
              <a:r>
                <a:rPr lang="ko-KR" altLang="en-US" sz="1300" dirty="0" err="1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온열질환자</a:t>
              </a:r>
              <a:r>
                <a:rPr lang="ko-KR" altLang="en-US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 수 추이</a:t>
              </a:r>
              <a:r>
                <a:rPr lang="en-US" altLang="ko-KR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&gt;</a:t>
              </a:r>
              <a:endParaRPr lang="ko-KR" altLang="en-US" sz="13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770649B-2ADF-35B7-97E4-6FD469785293}"/>
                </a:ext>
              </a:extLst>
            </p:cNvPr>
            <p:cNvSpPr txBox="1"/>
            <p:nvPr/>
          </p:nvSpPr>
          <p:spPr>
            <a:xfrm>
              <a:off x="7223491" y="3429000"/>
              <a:ext cx="215265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</a:t>
              </a:r>
              <a:r>
                <a:rPr lang="ko-KR" altLang="en-US" sz="1300" dirty="0">
                  <a:solidFill>
                    <a:srgbClr val="0070C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경기도</a:t>
              </a:r>
              <a:r>
                <a:rPr lang="ko-KR" altLang="en-US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 </a:t>
              </a:r>
              <a:r>
                <a:rPr lang="ko-KR" altLang="en-US" sz="1300" dirty="0" err="1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온열질환자</a:t>
              </a:r>
              <a:r>
                <a:rPr lang="ko-KR" altLang="en-US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 수 추이</a:t>
              </a:r>
              <a:r>
                <a:rPr lang="en-US" altLang="ko-KR" sz="13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&gt;</a:t>
              </a:r>
              <a:endParaRPr lang="ko-KR" altLang="en-US" sz="13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B7042C08-346B-7712-E6D8-FCEA1D4319CA}"/>
              </a:ext>
            </a:extLst>
          </p:cNvPr>
          <p:cNvSpPr txBox="1"/>
          <p:nvPr/>
        </p:nvSpPr>
        <p:spPr>
          <a:xfrm>
            <a:off x="507487" y="206023"/>
            <a:ext cx="2978701" cy="5847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r>
              <a:rPr lang="ko-KR" altLang="en-US" dirty="0"/>
              <a:t>경기도 폭염 현황</a:t>
            </a:r>
          </a:p>
        </p:txBody>
      </p:sp>
    </p:spTree>
    <p:extLst>
      <p:ext uri="{BB962C8B-B14F-4D97-AF65-F5344CB8AC3E}">
        <p14:creationId xmlns:p14="http://schemas.microsoft.com/office/powerpoint/2010/main" val="7257104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33779AA-8F56-3746-4D76-8F80E39DDFDD}"/>
              </a:ext>
            </a:extLst>
          </p:cNvPr>
          <p:cNvSpPr txBox="1"/>
          <p:nvPr/>
        </p:nvSpPr>
        <p:spPr>
          <a:xfrm>
            <a:off x="743214" y="1268413"/>
            <a:ext cx="8055782" cy="338554"/>
          </a:xfrm>
          <a:prstGeom prst="homePlate">
            <a:avLst>
              <a:gd name="adj" fmla="val 0"/>
            </a:avLst>
          </a:prstGeom>
          <a:noFill/>
        </p:spPr>
        <p:txBody>
          <a:bodyPr wrap="non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온열질환은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누구에게나 똑같지 </a:t>
            </a:r>
            <a:r>
              <a:rPr lang="ko-KR" altLang="en-US" sz="2200" kern="0" dirty="0"/>
              <a:t>않으며</a:t>
            </a: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연령</a:t>
            </a: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 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장소</a:t>
            </a: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 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직업 등에 따라 차이 발생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8321B19-2536-7E9D-91AB-0998284605B6}"/>
              </a:ext>
            </a:extLst>
          </p:cNvPr>
          <p:cNvSpPr txBox="1"/>
          <p:nvPr/>
        </p:nvSpPr>
        <p:spPr>
          <a:xfrm>
            <a:off x="743214" y="1676342"/>
            <a:ext cx="11448786" cy="929485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2023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년 사망자 총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32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명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중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80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세 이상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이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50.0%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실외 발생환자가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81.3%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를 차지함</a:t>
            </a: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2023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년 총 </a:t>
            </a:r>
            <a:r>
              <a:rPr kumimoji="1" lang="ko-KR" altLang="en-US" sz="16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온열질환자의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발생장소는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실외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가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2,243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명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(79.6%)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으로 실내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575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명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(20.4%)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보다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3.9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srgbClr val="C00000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배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많음</a:t>
            </a:r>
            <a:endParaRPr kumimoji="1" lang="en-US" altLang="ko-KR" sz="1600" spc="-6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직업별로는 단순노무종사자가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21.0%,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무직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12.1% </a:t>
            </a:r>
            <a:r>
              <a:rPr kumimoji="1" lang="ko-KR" altLang="en-US" sz="1600" spc="-6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농림어업숙련종사자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en-US" altLang="ko-KR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8.8% </a:t>
            </a:r>
            <a:r>
              <a:rPr kumimoji="1" lang="ko-KR" altLang="en-US" sz="1600" spc="-6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순으로 가장 많았음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39B77C5E-FA4A-9E42-AEAA-378458E469A3}"/>
              </a:ext>
            </a:extLst>
          </p:cNvPr>
          <p:cNvGrpSpPr/>
          <p:nvPr/>
        </p:nvGrpSpPr>
        <p:grpSpPr>
          <a:xfrm>
            <a:off x="534988" y="1332173"/>
            <a:ext cx="208226" cy="194100"/>
            <a:chOff x="-101417" y="1013049"/>
            <a:chExt cx="1188927" cy="1108268"/>
          </a:xfrm>
        </p:grpSpPr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8468CFC5-6CB8-819B-E4B5-3D11CFB0F9F2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A7FD37E5-4FF0-4FC3-BE06-5579F695FCE2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5FDA1CB4-8577-7E9F-1025-68E1D19247F3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aphicFrame>
        <p:nvGraphicFramePr>
          <p:cNvPr id="18" name="표 17">
            <a:extLst>
              <a:ext uri="{FF2B5EF4-FFF2-40B4-BE49-F238E27FC236}">
                <a16:creationId xmlns:a16="http://schemas.microsoft.com/office/drawing/2014/main" id="{FB026610-B4EB-3CB1-1AAD-F29F4ADB43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19276"/>
              </p:ext>
            </p:extLst>
          </p:nvPr>
        </p:nvGraphicFramePr>
        <p:xfrm>
          <a:off x="1088829" y="3089483"/>
          <a:ext cx="9925342" cy="3196507"/>
        </p:xfrm>
        <a:graphic>
          <a:graphicData uri="http://schemas.openxmlformats.org/drawingml/2006/table">
            <a:tbl>
              <a:tblPr/>
              <a:tblGrid>
                <a:gridCol w="1167448">
                  <a:extLst>
                    <a:ext uri="{9D8B030D-6E8A-4147-A177-3AD203B41FA5}">
                      <a16:colId xmlns:a16="http://schemas.microsoft.com/office/drawing/2014/main" val="1154198573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415927244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551045025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2371587940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941056738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2695451626"/>
                    </a:ext>
                  </a:extLst>
                </a:gridCol>
                <a:gridCol w="1459649">
                  <a:extLst>
                    <a:ext uri="{9D8B030D-6E8A-4147-A177-3AD203B41FA5}">
                      <a16:colId xmlns:a16="http://schemas.microsoft.com/office/drawing/2014/main" val="1329404246"/>
                    </a:ext>
                  </a:extLst>
                </a:gridCol>
              </a:tblGrid>
              <a:tr h="29598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구분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전국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농촌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817652"/>
                  </a:ext>
                </a:extLst>
              </a:tr>
              <a:tr h="48750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 err="1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발생년도</a:t>
                      </a:r>
                      <a:endParaRPr lang="ko-KR" altLang="en-US" sz="1400" kern="1200" dirty="0">
                        <a:solidFill>
                          <a:srgbClr val="FFFFFF"/>
                        </a:solidFill>
                        <a:latin typeface="경기천년제목 Medium" panose="02020603020101020101" pitchFamily="18" charset="-127"/>
                        <a:ea typeface="경기천년제목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 err="1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온열질환자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 인원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명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rgbClr val="FFFFFF"/>
                        </a:solidFill>
                        <a:latin typeface="경기천년제목 Medium" panose="02020603020101020101" pitchFamily="18" charset="-127"/>
                        <a:ea typeface="경기천년제목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온열질환 </a:t>
                      </a: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사망자</a:t>
                      </a:r>
                      <a:r>
                        <a:rPr lang="en-US" altLang="ko-KR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명</a:t>
                      </a:r>
                      <a:r>
                        <a:rPr lang="en-US" altLang="ko-KR" sz="1400" kern="120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)</a:t>
                      </a:r>
                      <a:endParaRPr lang="ko-KR" altLang="en-US" sz="1400" kern="1200">
                        <a:solidFill>
                          <a:srgbClr val="FFFFFF"/>
                        </a:solidFill>
                        <a:latin typeface="경기천년제목 Medium" panose="02020603020101020101" pitchFamily="18" charset="-127"/>
                        <a:ea typeface="경기천년제목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사고 발생시 사망확률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 err="1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온열질환자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 인원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명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rgbClr val="FFFFFF"/>
                        </a:solidFill>
                        <a:latin typeface="경기천년제목 Medium" panose="02020603020101020101" pitchFamily="18" charset="-127"/>
                        <a:ea typeface="경기천년제목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 err="1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온열질환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 </a:t>
                      </a: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사망자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(</a:t>
                      </a: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명</a:t>
                      </a:r>
                      <a:r>
                        <a:rPr lang="en-US" altLang="ko-KR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)</a:t>
                      </a:r>
                      <a:endParaRPr lang="ko-KR" altLang="en-US" sz="1400" kern="1200" dirty="0">
                        <a:solidFill>
                          <a:srgbClr val="FFFFFF"/>
                        </a:solidFill>
                        <a:latin typeface="경기천년제목 Medium" panose="02020603020101020101" pitchFamily="18" charset="-127"/>
                        <a:ea typeface="경기천년제목 Medium" panose="02020603020101020101" pitchFamily="18" charset="-127"/>
                        <a:cs typeface="+mn-cs"/>
                      </a:endParaRP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400" kern="1200" dirty="0">
                          <a:solidFill>
                            <a:srgbClr val="FFFFFF"/>
                          </a:solidFill>
                          <a:latin typeface="경기천년제목 Medium" panose="02020603020101020101" pitchFamily="18" charset="-127"/>
                          <a:ea typeface="경기천년제목 Medium" panose="02020603020101020101" pitchFamily="18" charset="-127"/>
                          <a:cs typeface="+mn-cs"/>
                        </a:rPr>
                        <a:t>사고 발생시 사망확률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4A8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6295713"/>
                  </a:ext>
                </a:extLst>
              </a:tr>
              <a:tr h="29598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2015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1,056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11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1.0%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207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6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2.9%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9459604"/>
                  </a:ext>
                </a:extLst>
              </a:tr>
              <a:tr h="29598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2016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2,125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17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0.8%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359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1.1%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9704414"/>
                  </a:ext>
                </a:extLst>
              </a:tr>
              <a:tr h="29598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2017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1,574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11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0.7%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289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4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1.4%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7347118"/>
                  </a:ext>
                </a:extLst>
              </a:tr>
              <a:tr h="29598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2018</a:t>
                      </a:r>
                    </a:p>
                  </a:txBody>
                  <a:tcPr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4,526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48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1.1%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544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12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2.2%</a:t>
                      </a:r>
                    </a:p>
                  </a:txBody>
                  <a:tcPr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5425545"/>
                  </a:ext>
                </a:extLst>
              </a:tr>
              <a:tr h="24157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2019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1,841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11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0.6%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296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6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2.0%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7424123"/>
                  </a:ext>
                </a:extLst>
              </a:tr>
              <a:tr h="24157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2020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1,078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9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0.8%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233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3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1.3%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7670765"/>
                  </a:ext>
                </a:extLst>
              </a:tr>
              <a:tr h="23243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2021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1,376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1.5%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177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5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2.8%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5009022"/>
                  </a:ext>
                </a:extLst>
              </a:tr>
              <a:tr h="23243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2022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1,564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9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0.6%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252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0.8%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3065887"/>
                  </a:ext>
                </a:extLst>
              </a:tr>
              <a:tr h="241577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ko-KR" alt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평균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1,893 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17 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0.9%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295 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5 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buNone/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1.8%</a:t>
                      </a:r>
                    </a:p>
                  </a:txBody>
                  <a:tcPr marL="64770" marR="64770" marT="17907" marB="17907" anchor="ctr">
                    <a:lnL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ysClr val="window" lastClr="FFFFFF">
                          <a:lumMod val="7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652382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16C587D8-BCB9-E786-C25A-F7C48228BD19}"/>
              </a:ext>
            </a:extLst>
          </p:cNvPr>
          <p:cNvSpPr txBox="1"/>
          <p:nvPr/>
        </p:nvSpPr>
        <p:spPr>
          <a:xfrm>
            <a:off x="5529458" y="6340784"/>
            <a:ext cx="557371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fontAlgn="base"/>
            <a:r>
              <a:rPr lang="ko-KR" altLang="en-US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자료 </a:t>
            </a:r>
            <a:r>
              <a:rPr lang="en-US" altLang="ko-KR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: </a:t>
            </a:r>
            <a:r>
              <a:rPr lang="ko-KR" altLang="en-US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질병관리청 </a:t>
            </a:r>
            <a:r>
              <a:rPr lang="en-US" altLang="ko-KR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- </a:t>
            </a:r>
            <a:r>
              <a:rPr lang="ko-KR" altLang="en-US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폭염으로 인한 </a:t>
            </a:r>
            <a:r>
              <a:rPr lang="ko-KR" altLang="en-US" sz="800" kern="0" spc="-50" dirty="0" err="1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온열질환</a:t>
            </a:r>
            <a:r>
              <a:rPr lang="ko-KR" altLang="en-US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 신고현황 연보 </a:t>
            </a:r>
            <a:r>
              <a:rPr lang="en-US" altLang="ko-KR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(2016~2022), </a:t>
            </a:r>
            <a:r>
              <a:rPr lang="ko-KR" altLang="en-US" sz="800" kern="0" spc="-50" dirty="0">
                <a:solidFill>
                  <a:srgbClr val="000000"/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저자 재구성</a:t>
            </a:r>
            <a:endParaRPr lang="ko-KR" altLang="en-US" sz="800" kern="0" spc="-50" dirty="0">
              <a:solidFill>
                <a:srgbClr val="000000"/>
              </a:solidFill>
              <a:latin typeface="KoPub돋움체 Light" panose="0202060302010102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956FA0-3675-E5FB-8EDB-1CA3F498C29D}"/>
              </a:ext>
            </a:extLst>
          </p:cNvPr>
          <p:cNvSpPr txBox="1"/>
          <p:nvPr/>
        </p:nvSpPr>
        <p:spPr>
          <a:xfrm>
            <a:off x="4673599" y="2804790"/>
            <a:ext cx="3167176" cy="28469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50" spc="-100" dirty="0">
                <a:solidFill>
                  <a:prstClr val="black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&lt;</a:t>
            </a:r>
            <a:r>
              <a:rPr lang="ko-KR" altLang="en-US" sz="1250" spc="-100" dirty="0">
                <a:solidFill>
                  <a:prstClr val="black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전국과 농촌의 </a:t>
            </a:r>
            <a:r>
              <a:rPr lang="ko-KR" altLang="en-US" sz="1250" spc="-100" dirty="0" err="1">
                <a:solidFill>
                  <a:prstClr val="black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온열질환</a:t>
            </a:r>
            <a:r>
              <a:rPr lang="ko-KR" altLang="en-US" sz="1250" spc="-100" dirty="0">
                <a:solidFill>
                  <a:prstClr val="black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 사망확률 </a:t>
            </a:r>
            <a:r>
              <a:rPr lang="en-US" altLang="ko-KR" sz="1250" spc="-100" dirty="0">
                <a:solidFill>
                  <a:prstClr val="black"/>
                </a:solidFill>
                <a:latin typeface="KoPub돋움체 Bold" panose="02020603020101020101" pitchFamily="18" charset="-127"/>
                <a:ea typeface="KoPub돋움체 Bold" panose="02020603020101020101" pitchFamily="18" charset="-127"/>
              </a:rPr>
              <a:t>(2015-2022)&gt;</a:t>
            </a:r>
          </a:p>
        </p:txBody>
      </p:sp>
    </p:spTree>
    <p:extLst>
      <p:ext uri="{BB962C8B-B14F-4D97-AF65-F5344CB8AC3E}">
        <p14:creationId xmlns:p14="http://schemas.microsoft.com/office/powerpoint/2010/main" val="3950038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335497E-9B53-40BF-9E29-374E9CF48CEF}"/>
              </a:ext>
            </a:extLst>
          </p:cNvPr>
          <p:cNvSpPr txBox="1"/>
          <p:nvPr/>
        </p:nvSpPr>
        <p:spPr>
          <a:xfrm>
            <a:off x="761284" y="1530925"/>
            <a:ext cx="10703859" cy="289310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지역별 </a:t>
            </a:r>
            <a:r>
              <a:rPr kumimoji="1" lang="ko-KR" altLang="en-US" sz="1600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열쾌적성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평가 정보를 바탕으로 인구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사회</a:t>
            </a:r>
            <a:r>
              <a:rPr kumimoji="1" lang="en-US" altLang="ko-KR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경제적 데이터를 분석함</a:t>
            </a:r>
            <a:endParaRPr kumimoji="1" lang="en-US" altLang="ko-KR" sz="1600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F4A488-0B90-6457-C4F3-90A5DA4281C4}"/>
              </a:ext>
            </a:extLst>
          </p:cNvPr>
          <p:cNvSpPr txBox="1"/>
          <p:nvPr/>
        </p:nvSpPr>
        <p:spPr>
          <a:xfrm>
            <a:off x="742357" y="1011271"/>
            <a:ext cx="9849082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폭염이슈가 </a:t>
            </a:r>
            <a:r>
              <a:rPr kumimoji="1" lang="ko-KR" altLang="en-US" sz="2200" b="0" i="0" u="none" strike="noStrike" kern="0" cap="none" spc="-60" normalizeH="0" baseline="0" noProof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많은 나라에서는</a:t>
            </a:r>
            <a:r>
              <a:rPr lang="ko-KR" altLang="en-US" sz="2200" kern="0" dirty="0"/>
              <a:t> 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취약 지역 및 계층 파악을 통해 기후위기 대응 정책 펼쳐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B1E1B3F7-D6D4-3A3A-6A38-A3CBDA570787}"/>
              </a:ext>
            </a:extLst>
          </p:cNvPr>
          <p:cNvGrpSpPr/>
          <p:nvPr/>
        </p:nvGrpSpPr>
        <p:grpSpPr>
          <a:xfrm>
            <a:off x="534131" y="1075031"/>
            <a:ext cx="208226" cy="194100"/>
            <a:chOff x="-101417" y="1013049"/>
            <a:chExt cx="1188927" cy="1108268"/>
          </a:xfrm>
        </p:grpSpPr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EB5B6241-A897-CE5A-3ECB-9BBBF496AD33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A17B226D-21BB-8712-E372-32F02C88AB45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A94C6D9E-DEF4-A0A3-C578-E888FA7F6F07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B60DFE9D-9A04-33E0-2DBB-08913683DD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2743655"/>
              </p:ext>
            </p:extLst>
          </p:nvPr>
        </p:nvGraphicFramePr>
        <p:xfrm>
          <a:off x="644121" y="2181486"/>
          <a:ext cx="7463929" cy="4515710"/>
        </p:xfrm>
        <a:graphic>
          <a:graphicData uri="http://schemas.openxmlformats.org/drawingml/2006/table">
            <a:tbl>
              <a:tblPr/>
              <a:tblGrid>
                <a:gridCol w="1416027">
                  <a:extLst>
                    <a:ext uri="{9D8B030D-6E8A-4147-A177-3AD203B41FA5}">
                      <a16:colId xmlns:a16="http://schemas.microsoft.com/office/drawing/2014/main" val="773566542"/>
                    </a:ext>
                  </a:extLst>
                </a:gridCol>
                <a:gridCol w="1157969">
                  <a:extLst>
                    <a:ext uri="{9D8B030D-6E8A-4147-A177-3AD203B41FA5}">
                      <a16:colId xmlns:a16="http://schemas.microsoft.com/office/drawing/2014/main" val="1230093309"/>
                    </a:ext>
                  </a:extLst>
                </a:gridCol>
                <a:gridCol w="1157969">
                  <a:extLst>
                    <a:ext uri="{9D8B030D-6E8A-4147-A177-3AD203B41FA5}">
                      <a16:colId xmlns:a16="http://schemas.microsoft.com/office/drawing/2014/main" val="729334117"/>
                    </a:ext>
                  </a:extLst>
                </a:gridCol>
                <a:gridCol w="932991">
                  <a:extLst>
                    <a:ext uri="{9D8B030D-6E8A-4147-A177-3AD203B41FA5}">
                      <a16:colId xmlns:a16="http://schemas.microsoft.com/office/drawing/2014/main" val="1513488276"/>
                    </a:ext>
                  </a:extLst>
                </a:gridCol>
                <a:gridCol w="932991">
                  <a:extLst>
                    <a:ext uri="{9D8B030D-6E8A-4147-A177-3AD203B41FA5}">
                      <a16:colId xmlns:a16="http://schemas.microsoft.com/office/drawing/2014/main" val="1417184609"/>
                    </a:ext>
                  </a:extLst>
                </a:gridCol>
                <a:gridCol w="932991">
                  <a:extLst>
                    <a:ext uri="{9D8B030D-6E8A-4147-A177-3AD203B41FA5}">
                      <a16:colId xmlns:a16="http://schemas.microsoft.com/office/drawing/2014/main" val="4048558332"/>
                    </a:ext>
                  </a:extLst>
                </a:gridCol>
                <a:gridCol w="932991">
                  <a:extLst>
                    <a:ext uri="{9D8B030D-6E8A-4147-A177-3AD203B41FA5}">
                      <a16:colId xmlns:a16="http://schemas.microsoft.com/office/drawing/2014/main" val="2299593987"/>
                    </a:ext>
                  </a:extLst>
                </a:gridCol>
              </a:tblGrid>
              <a:tr h="240716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300" kern="100" spc="-2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+mn-cs"/>
                        </a:rPr>
                        <a:t>구 분</a:t>
                      </a:r>
                    </a:p>
                  </a:txBody>
                  <a:tcPr marL="66690" marR="66690" marT="11063" marB="11063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300" kern="100" spc="-2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+mn-cs"/>
                        </a:rPr>
                        <a:t>미국 다수의 도시</a:t>
                      </a:r>
                    </a:p>
                  </a:txBody>
                  <a:tcPr marL="22204" marR="22204" marT="11063" marB="11063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300" kern="100" spc="-2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+mn-cs"/>
                        </a:rPr>
                        <a:t>호주 멜버른</a:t>
                      </a:r>
                    </a:p>
                  </a:txBody>
                  <a:tcPr marL="22204" marR="22204" marT="11063" marB="11063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300" kern="100" spc="-20" dirty="0">
                          <a:solidFill>
                            <a:schemeClr val="tx1"/>
                          </a:solidFill>
                          <a:effectLst/>
                          <a:latin typeface="경기천년제목OTF Light" panose="02020403020101020101" pitchFamily="18" charset="-127"/>
                          <a:ea typeface="경기천년제목OTF Light" panose="02020403020101020101" pitchFamily="18" charset="-127"/>
                          <a:cs typeface="+mn-cs"/>
                        </a:rPr>
                        <a:t>캐나다 토론토</a:t>
                      </a:r>
                    </a:p>
                  </a:txBody>
                  <a:tcPr marL="22204" marR="22204" marT="11063" marB="11063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1592053"/>
                  </a:ext>
                </a:extLst>
              </a:tr>
              <a:tr h="69876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공간분석기반 </a:t>
                      </a:r>
                      <a:endParaRPr lang="en-US" altLang="ko-KR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폭염대응 정책을 위한 </a:t>
                      </a:r>
                      <a:endParaRPr lang="en-US" altLang="ko-KR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의사결정 지원도구</a:t>
                      </a:r>
                    </a:p>
                  </a:txBody>
                  <a:tcPr marL="66690" marR="66690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Climate-Smart Cities </a:t>
                      </a: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Heat Vulnerability Index(HVI)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Cooling and Greening </a:t>
                      </a: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Melbourne Map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Toronto Heat Vulnerability Map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468467"/>
                  </a:ext>
                </a:extLst>
              </a:tr>
              <a:tr h="338440">
                <a:tc rowSpan="3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지역의 열 </a:t>
                      </a: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쾌적성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분석에 활용된</a:t>
                      </a: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데이터</a:t>
                      </a:r>
                    </a:p>
                  </a:txBody>
                  <a:tcPr marL="66690" marR="66690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공간자료</a:t>
                      </a: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: LANDSAT 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활용 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공간자료</a:t>
                      </a: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: LANDSAT 8 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활용 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공간자료</a:t>
                      </a:r>
                      <a:r>
                        <a:rPr lang="en-US" altLang="ko-KR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: LANDSAT 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활용 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0507119"/>
                  </a:ext>
                </a:extLst>
              </a:tr>
              <a:tr h="2449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6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지표면 온도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endParaRPr lang="ko-KR" altLang="en-US" sz="1100" kern="100" spc="-20" dirty="0">
                        <a:solidFill>
                          <a:srgbClr val="262626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134177"/>
                  </a:ext>
                </a:extLst>
              </a:tr>
              <a:tr h="123879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130" baseline="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주야 시간대 핫스팟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녹지율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인구밀도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구옥 비율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주변 개발현황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주변 나지 현황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수관 </a:t>
                      </a: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울폐율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불투수성포장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토지피복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녹지율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인구밀도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endParaRPr lang="ko-KR" altLang="en-US" sz="900" kern="100" spc="-20" dirty="0">
                        <a:solidFill>
                          <a:srgbClr val="262626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공원 접근성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나무 그늘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고층 주거 건물 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구축 고층 건물 내 </a:t>
                      </a: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임대율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 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인구 밀도 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base" latinLnBrk="1" hangingPunct="1">
                        <a:lnSpc>
                          <a:spcPct val="100000"/>
                        </a:lnSpc>
                        <a:spcAft>
                          <a:spcPts val="800"/>
                        </a:spcAft>
                        <a:buNone/>
                      </a:pPr>
                      <a:endParaRPr lang="ko-KR" altLang="en-US" sz="900" kern="100" spc="-20" dirty="0">
                        <a:solidFill>
                          <a:srgbClr val="262626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84739027"/>
                  </a:ext>
                </a:extLst>
              </a:tr>
              <a:tr h="1754034"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지역 인구의  </a:t>
                      </a:r>
                      <a:endParaRPr lang="en-US" altLang="ko-KR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폭염 대응 능력을 </a:t>
                      </a:r>
                      <a:endParaRPr lang="en-US" altLang="ko-KR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0" marR="0" indent="0" algn="ctr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평가하기 위한 지표</a:t>
                      </a:r>
                    </a:p>
                  </a:txBody>
                  <a:tcPr marL="66690" marR="66690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폭염 취약 연령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장애인 가족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한부모 가족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독거노인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인종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외국 출생</a:t>
                      </a:r>
                      <a:endParaRPr lang="en-US" altLang="ko-KR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lvl="0" indent="-171450" algn="l" defTabSz="914400" rtl="0" eaLnBrk="1" fontAlgn="base" latinLnBrk="1" hangingPunct="1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>
                          <a:srgbClr val="0070BF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학력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저소득층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고용 현황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임대료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자차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 소유 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영어구사능력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특정 질환 유무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130" baseline="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폭염 취약 연령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장애인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한부모 가족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학력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저소득층 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고용 현황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직업군</a:t>
                      </a: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주택 형태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임대료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 err="1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자차</a:t>
                      </a: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 소유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영어구사능력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endParaRPr lang="ko-KR" altLang="en-US" sz="1100" kern="100" spc="-20" dirty="0">
                        <a:solidFill>
                          <a:schemeClr val="tx1"/>
                        </a:solidFill>
                        <a:effectLst/>
                        <a:latin typeface="경기천년제목 Light" panose="02020403020101020101" pitchFamily="18" charset="-127"/>
                        <a:ea typeface="경기천년제목 Light" panose="02020403020101020101" pitchFamily="18" charset="-127"/>
                        <a:cs typeface="+mn-cs"/>
                      </a:endParaRP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130" baseline="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폭염 취약 연령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노인 인구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독거노인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130" baseline="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저소득층 어린이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장애인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인종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1pPr>
                      <a:lvl2pPr marL="457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2pPr>
                      <a:lvl3pPr marL="914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3pPr>
                      <a:lvl4pPr marL="1371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4pPr>
                      <a:lvl5pPr marL="18288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5pPr>
                      <a:lvl6pPr marL="22860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6pPr>
                      <a:lvl7pPr marL="27432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7pPr>
                      <a:lvl8pPr marL="32004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8pPr>
                      <a:lvl9pPr marL="3657600" algn="l" defTabSz="914400" rtl="0" eaLnBrk="1" latinLnBrk="1" hangingPunct="1">
                        <a:defRPr sz="1800" kern="1200">
                          <a:solidFill>
                            <a:schemeClr val="tx1"/>
                          </a:solidFill>
                          <a:latin typeface="맑은 고딕" panose="020F0502020204030204"/>
                        </a:defRPr>
                      </a:lvl9pPr>
                    </a:lstStyle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학력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저소득층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주거비용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영어구사능력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130" baseline="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최근 이민 인구</a:t>
                      </a:r>
                    </a:p>
                    <a:p>
                      <a:pPr marL="171450" marR="0" indent="-171450" algn="l" defTabSz="914400" rtl="0" eaLnBrk="1" fontAlgn="base" latinLnBrk="1" hangingPunct="1">
                        <a:lnSpc>
                          <a:spcPct val="80000"/>
                        </a:lnSpc>
                        <a:spcAft>
                          <a:spcPts val="800"/>
                        </a:spcAft>
                        <a:buClr>
                          <a:srgbClr val="0070BF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sz="1100" kern="100" spc="-20" dirty="0">
                          <a:solidFill>
                            <a:schemeClr val="tx1"/>
                          </a:solidFill>
                          <a:effectLst/>
                          <a:latin typeface="경기천년제목 Light" panose="02020403020101020101" pitchFamily="18" charset="-127"/>
                          <a:ea typeface="경기천년제목 Light" panose="02020403020101020101" pitchFamily="18" charset="-127"/>
                          <a:cs typeface="+mn-cs"/>
                        </a:rPr>
                        <a:t>응급실 방문이력</a:t>
                      </a:r>
                    </a:p>
                  </a:txBody>
                  <a:tcPr marL="22204" marR="22204" marT="28245" marB="28245" anchor="ctr">
                    <a:lnL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ysClr val="windowText" lastClr="000000">
                          <a:lumMod val="65000"/>
                          <a:lumOff val="35000"/>
                        </a:sys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4782118"/>
                  </a:ext>
                </a:extLst>
              </a:tr>
            </a:tbl>
          </a:graphicData>
        </a:graphic>
      </p:graphicFrame>
      <p:grpSp>
        <p:nvGrpSpPr>
          <p:cNvPr id="37" name="그룹 36">
            <a:extLst>
              <a:ext uri="{FF2B5EF4-FFF2-40B4-BE49-F238E27FC236}">
                <a16:creationId xmlns:a16="http://schemas.microsoft.com/office/drawing/2014/main" id="{87F3D05A-EE51-EAC6-96C8-43F4C5A8702F}"/>
              </a:ext>
            </a:extLst>
          </p:cNvPr>
          <p:cNvGrpSpPr/>
          <p:nvPr/>
        </p:nvGrpSpPr>
        <p:grpSpPr>
          <a:xfrm>
            <a:off x="8254065" y="2167576"/>
            <a:ext cx="3860500" cy="4270527"/>
            <a:chOff x="8254065" y="1673073"/>
            <a:chExt cx="3860500" cy="4270527"/>
          </a:xfrm>
        </p:grpSpPr>
        <p:pic>
          <p:nvPicPr>
            <p:cNvPr id="24" name="그림 23" descr="텍스트, 지도, 스크린샷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36E59283-3A6F-0800-C6E4-34CD88AB4E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194836" y="1980521"/>
              <a:ext cx="1763403" cy="1689779"/>
            </a:xfrm>
            <a:prstGeom prst="rect">
              <a:avLst/>
            </a:prstGeom>
          </p:spPr>
        </p:pic>
        <p:pic>
          <p:nvPicPr>
            <p:cNvPr id="25" name="그림 24" descr="텍스트, 스크린샷, 지도, 도표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3F0C1530-8982-C0E4-6CA6-129B683505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54065" y="2036451"/>
              <a:ext cx="1940771" cy="1619939"/>
            </a:xfrm>
            <a:prstGeom prst="rect">
              <a:avLst/>
            </a:prstGeom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4580EB4-B033-24A0-FDDD-A1B15E351248}"/>
                </a:ext>
              </a:extLst>
            </p:cNvPr>
            <p:cNvSpPr txBox="1"/>
            <p:nvPr/>
          </p:nvSpPr>
          <p:spPr>
            <a:xfrm>
              <a:off x="10038509" y="1673073"/>
              <a:ext cx="207605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1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&lt;Heat Vulnerability Index&gt;</a:t>
              </a:r>
              <a:endParaRPr lang="ko-KR" altLang="en-US" sz="11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2088833-41E7-233E-00BF-74E653A6BD9A}"/>
                </a:ext>
              </a:extLst>
            </p:cNvPr>
            <p:cNvSpPr txBox="1"/>
            <p:nvPr/>
          </p:nvSpPr>
          <p:spPr>
            <a:xfrm>
              <a:off x="8274641" y="1686983"/>
              <a:ext cx="1940772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1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&lt;Climate-Smart Cities&gt;</a:t>
              </a:r>
              <a:endParaRPr lang="ko-KR" altLang="en-US" sz="11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pic>
          <p:nvPicPr>
            <p:cNvPr id="29" name="그림 28" descr="지도, 텍스트, 아틀라스이(가) 표시된 사진&#10;&#10;AI가 생성한 콘텐츠는 부정확할 수 있습니다.">
              <a:extLst>
                <a:ext uri="{FF2B5EF4-FFF2-40B4-BE49-F238E27FC236}">
                  <a16:creationId xmlns:a16="http://schemas.microsoft.com/office/drawing/2014/main" id="{DE5BDA8C-91A2-DACE-E581-88028BC07D9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85219" y="4511764"/>
              <a:ext cx="1742768" cy="1381322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93B5448E-5929-7DEB-ABBB-1CBB52AFC673}"/>
                </a:ext>
              </a:extLst>
            </p:cNvPr>
            <p:cNvSpPr txBox="1"/>
            <p:nvPr/>
          </p:nvSpPr>
          <p:spPr>
            <a:xfrm>
              <a:off x="8346890" y="3957955"/>
              <a:ext cx="1681097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1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&lt;Cooling and greening Melbourne map&gt;</a:t>
              </a:r>
              <a:endParaRPr lang="ko-KR" altLang="en-US" sz="11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pic>
          <p:nvPicPr>
            <p:cNvPr id="31" name="Picture 13">
              <a:extLst>
                <a:ext uri="{FF2B5EF4-FFF2-40B4-BE49-F238E27FC236}">
                  <a16:creationId xmlns:a16="http://schemas.microsoft.com/office/drawing/2014/main" id="{B1242FCB-A62F-7D44-CD74-3A5A6C792E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t="1552" b="757"/>
            <a:stretch>
              <a:fillRect/>
            </a:stretch>
          </p:blipFill>
          <p:spPr>
            <a:xfrm>
              <a:off x="10205156" y="4388842"/>
              <a:ext cx="1753083" cy="1554758"/>
            </a:xfrm>
            <a:prstGeom prst="rect">
              <a:avLst/>
            </a:prstGeom>
            <a:noFill/>
            <a:ln>
              <a:noFill/>
            </a:ln>
            <a:effectLst/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809C6DA-B84F-7A38-B349-EF5E671F39EA}"/>
                </a:ext>
              </a:extLst>
            </p:cNvPr>
            <p:cNvSpPr txBox="1"/>
            <p:nvPr/>
          </p:nvSpPr>
          <p:spPr>
            <a:xfrm>
              <a:off x="10038509" y="3957954"/>
              <a:ext cx="207605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altLang="ko-KR" sz="1100" dirty="0">
                  <a:solidFill>
                    <a:prstClr val="black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&lt;Toronto Public Health- Heat Vulnerability Map&gt;</a:t>
              </a:r>
              <a:endParaRPr lang="ko-KR" altLang="en-US" sz="1100" dirty="0">
                <a:solidFill>
                  <a:prstClr val="black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0134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E2307FC7-310B-1E12-6E59-F889D1CE7EC7}"/>
              </a:ext>
            </a:extLst>
          </p:cNvPr>
          <p:cNvSpPr txBox="1"/>
          <p:nvPr/>
        </p:nvSpPr>
        <p:spPr>
          <a:xfrm>
            <a:off x="694133" y="1252221"/>
            <a:ext cx="4707093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경기도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열쾌적성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평가 공간정보 구축 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CFD682-912A-6ED5-BECC-EFDDF4CD53DD}"/>
              </a:ext>
            </a:extLst>
          </p:cNvPr>
          <p:cNvSpPr txBox="1"/>
          <p:nvPr/>
        </p:nvSpPr>
        <p:spPr>
          <a:xfrm>
            <a:off x="969166" y="1830121"/>
            <a:ext cx="10993591" cy="2729978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3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차원 모델 기반의 고해상도 </a:t>
            </a: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공간 정보를 구축하여 경기도 기후위기대응 정책 자료로 활용하고자 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열쾌적성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공간정보 구축 방향</a:t>
            </a:r>
            <a:endParaRPr kumimoji="1" lang="en-US" altLang="ko-KR" sz="8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742950" lvl="1" indent="-285750" defTabSz="457200" latinLnBrk="0">
              <a:lnSpc>
                <a:spcPct val="200000"/>
              </a:lnSpc>
              <a:buClr>
                <a:srgbClr val="004A8D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10m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급 해상도 공간정보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</a:p>
          <a:p>
            <a:pPr marL="742950" lvl="1" indent="-285750" defTabSz="457200" latinLnBrk="0">
              <a:lnSpc>
                <a:spcPct val="200000"/>
              </a:lnSpc>
              <a:buClr>
                <a:srgbClr val="004A8D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도시 물리 특성 반영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(3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차원 도시모델 반영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그림자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도시내 </a:t>
            </a:r>
            <a:r>
              <a:rPr kumimoji="1" lang="ko-KR" altLang="en-US" sz="14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태양복사량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)</a:t>
            </a:r>
          </a:p>
          <a:p>
            <a:pPr marL="742950" lvl="1" indent="-285750" defTabSz="457200" latinLnBrk="0">
              <a:lnSpc>
                <a:spcPct val="200000"/>
              </a:lnSpc>
              <a:buClr>
                <a:srgbClr val="004A8D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실측 기후데이터 반영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기온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습도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풍속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방향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)</a:t>
            </a:r>
          </a:p>
          <a:p>
            <a:pPr marL="742950" lvl="1" indent="-285750" defTabSz="457200" latinLnBrk="0">
              <a:lnSpc>
                <a:spcPct val="200000"/>
              </a:lnSpc>
              <a:buClr>
                <a:srgbClr val="004A8D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실제 폭염 발생시 현황을 가정한 정보 구축</a:t>
            </a:r>
            <a:endParaRPr kumimoji="1" lang="en-US" altLang="ko-KR" sz="14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742950" lvl="1" indent="-285750" defTabSz="457200" latinLnBrk="0">
              <a:lnSpc>
                <a:spcPct val="200000"/>
              </a:lnSpc>
              <a:buClr>
                <a:srgbClr val="004A8D"/>
              </a:buClr>
              <a:buSzPct val="100000"/>
              <a:buFont typeface="Wingdings" panose="05000000000000000000" pitchFamily="2" charset="2"/>
              <a:buChar char="ü"/>
              <a:defRPr/>
            </a:pP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취약 지역내 인구 현황</a:t>
            </a:r>
            <a:endParaRPr kumimoji="1" lang="en-US" altLang="ko-KR" sz="14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2A55C69E-1198-C4EE-2E0F-CD8BA1B05AE1}"/>
              </a:ext>
            </a:extLst>
          </p:cNvPr>
          <p:cNvGrpSpPr/>
          <p:nvPr/>
        </p:nvGrpSpPr>
        <p:grpSpPr>
          <a:xfrm>
            <a:off x="485908" y="1315981"/>
            <a:ext cx="208226" cy="194100"/>
            <a:chOff x="-101417" y="1013049"/>
            <a:chExt cx="1188927" cy="1108268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:a16="http://schemas.microsoft.com/office/drawing/2014/main" id="{EA5E9549-C3D9-2AFD-B340-C9B6B080F50B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F091429E-2C12-0A1F-8BCE-4AC93951B0CB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A6E6FC67-5F6D-1B05-1456-1AFFABDB0094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3" name="Rectangle 2">
            <a:extLst>
              <a:ext uri="{FF2B5EF4-FFF2-40B4-BE49-F238E27FC236}">
                <a16:creationId xmlns:a16="http://schemas.microsoft.com/office/drawing/2014/main" id="{A1D29746-BDC2-A98F-194A-7EC49FF6B1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02730" y="2785005"/>
            <a:ext cx="2175446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73773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EFB3FD-72DD-7EF4-69A9-F09FD5EC77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3A1206FA-A9CC-0C0B-B7CD-24D59F3BFDE8}"/>
              </a:ext>
            </a:extLst>
          </p:cNvPr>
          <p:cNvSpPr txBox="1"/>
          <p:nvPr/>
        </p:nvSpPr>
        <p:spPr>
          <a:xfrm>
            <a:off x="743213" y="1268412"/>
            <a:ext cx="9246607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광역</a:t>
            </a: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/ 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도시 등 대면적에 대한 도시 미기후모델링 진행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D4886ED-D0F9-6D3A-317F-8A32CC1DF2BF}"/>
              </a:ext>
            </a:extLst>
          </p:cNvPr>
          <p:cNvGrpSpPr/>
          <p:nvPr/>
        </p:nvGrpSpPr>
        <p:grpSpPr>
          <a:xfrm>
            <a:off x="534988" y="1332173"/>
            <a:ext cx="208226" cy="194100"/>
            <a:chOff x="-101417" y="1013049"/>
            <a:chExt cx="1188927" cy="1108268"/>
          </a:xfrm>
        </p:grpSpPr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FB97C0DF-271C-13BF-E16F-A018B9C884F4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E8F128C1-1549-784F-3F48-62C9513B5B72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8B3B3D55-D46C-6104-FB54-A1CAAC0A337F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2366E8D3-DC70-0B28-CD25-74E9A05DD6F9}"/>
              </a:ext>
            </a:extLst>
          </p:cNvPr>
          <p:cNvSpPr txBox="1"/>
          <p:nvPr/>
        </p:nvSpPr>
        <p:spPr>
          <a:xfrm>
            <a:off x="707519" y="1965385"/>
            <a:ext cx="7605794" cy="929485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UMEP - Urban Multi-scale Environmental Predictor 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분석 툴 사용함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UMEP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은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도시의 열환경과 미세 기후를 </a:t>
            </a: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시뮬레이션함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도시 미기후 및 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3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차원 지형 정보를 통해 사람이 느끼는 </a:t>
            </a: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열체감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평가에 활용됨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4D598-B0B3-7C17-B9FE-27045789D3FB}"/>
              </a:ext>
            </a:extLst>
          </p:cNvPr>
          <p:cNvSpPr txBox="1"/>
          <p:nvPr/>
        </p:nvSpPr>
        <p:spPr>
          <a:xfrm>
            <a:off x="450574" y="254865"/>
            <a:ext cx="511810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r>
              <a:rPr lang="ko-KR" altLang="en-US" dirty="0"/>
              <a:t>경기도 </a:t>
            </a:r>
            <a:r>
              <a:rPr lang="ko-KR" altLang="en-US" dirty="0" err="1"/>
              <a:t>열쾌적성</a:t>
            </a:r>
            <a:r>
              <a:rPr lang="ko-KR" altLang="en-US" dirty="0"/>
              <a:t> 평가 방법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CCA4FB-4DB9-ACB2-D13E-EBF36E4D5D36}"/>
              </a:ext>
            </a:extLst>
          </p:cNvPr>
          <p:cNvSpPr txBox="1"/>
          <p:nvPr/>
        </p:nvSpPr>
        <p:spPr>
          <a:xfrm>
            <a:off x="734327" y="3572157"/>
            <a:ext cx="7257787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en-US" altLang="ko-KR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UTCI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기반 열 </a:t>
            </a:r>
            <a:r>
              <a:rPr kumimoji="1" lang="ko-KR" altLang="en-US" sz="2200" b="0" i="0" u="none" strike="noStrike" kern="0" cap="none" spc="-60" normalizeH="0" baseline="0" noProof="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쾌적성</a:t>
            </a: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지도 구축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1BCEFAC-7336-C2AB-F527-E15F7FC33DC1}"/>
              </a:ext>
            </a:extLst>
          </p:cNvPr>
          <p:cNvGrpSpPr/>
          <p:nvPr/>
        </p:nvGrpSpPr>
        <p:grpSpPr>
          <a:xfrm>
            <a:off x="526102" y="3635917"/>
            <a:ext cx="208226" cy="194100"/>
            <a:chOff x="-101417" y="1013049"/>
            <a:chExt cx="1188927" cy="1108268"/>
          </a:xfrm>
        </p:grpSpPr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5231A34F-B8C6-E19F-DB27-345F23FF9272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7" name="자유형: 도형 6">
              <a:extLst>
                <a:ext uri="{FF2B5EF4-FFF2-40B4-BE49-F238E27FC236}">
                  <a16:creationId xmlns:a16="http://schemas.microsoft.com/office/drawing/2014/main" id="{41A47D3F-9CC0-F792-9B0C-5C693626EDD7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9BEAAA1C-5FAF-1643-3EFF-8C16F6CF2225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B3B5B115-9936-D1E3-C59A-FDAE9E09882C}"/>
              </a:ext>
            </a:extLst>
          </p:cNvPr>
          <p:cNvSpPr txBox="1"/>
          <p:nvPr/>
        </p:nvSpPr>
        <p:spPr>
          <a:xfrm>
            <a:off x="707519" y="4269130"/>
            <a:ext cx="9342378" cy="1249573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온도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습도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공기 흐름 및 개인적 특성과 같은 다양한 요인의 영향을 받는 주관적인 인식 정도를 공간적으로 분석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국내외적으로 실외 열 쾌적성을 계산하는 지수 중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가장 광범위하게 사용되는 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UTCI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를 사용함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UTCI (Universal Thermal Climate Index)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는 열 쾌적성을 나타내는 지표로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개인이 놓인 열환경에 대해 만족하는 상태를 의미함 </a:t>
            </a:r>
          </a:p>
          <a:p>
            <a:pPr marL="134938" indent="-134938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UTCI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는 환경적 요인에 해당하는 기온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평균복사온도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습도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풍속과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,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개인적 요인에 해당하는 </a:t>
            </a: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대사율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및 의복수준을 변수로 산출됨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616230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4D001-6614-40AC-AB97-37BBE705EB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Box 93">
            <a:extLst>
              <a:ext uri="{FF2B5EF4-FFF2-40B4-BE49-F238E27FC236}">
                <a16:creationId xmlns:a16="http://schemas.microsoft.com/office/drawing/2014/main" id="{ABF437CD-97C3-D078-9CF6-E358927FA40E}"/>
              </a:ext>
            </a:extLst>
          </p:cNvPr>
          <p:cNvSpPr txBox="1"/>
          <p:nvPr/>
        </p:nvSpPr>
        <p:spPr>
          <a:xfrm>
            <a:off x="778773" y="1065771"/>
            <a:ext cx="7257787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lang="en-US" altLang="ko-KR" sz="2200" kern="0" dirty="0"/>
              <a:t>31</a:t>
            </a:r>
            <a:r>
              <a:rPr lang="ko-KR" altLang="en-US" sz="2200" kern="0" dirty="0"/>
              <a:t>개 시군의 </a:t>
            </a:r>
            <a:r>
              <a:rPr lang="ko-KR" altLang="en-US" sz="2200" kern="0" dirty="0" err="1"/>
              <a:t>도시미기후</a:t>
            </a:r>
            <a:r>
              <a:rPr lang="ko-KR" altLang="en-US" sz="2200" kern="0" dirty="0"/>
              <a:t> </a:t>
            </a:r>
            <a:r>
              <a:rPr lang="ko-KR" altLang="en-US" sz="2200" kern="0" dirty="0" err="1"/>
              <a:t>열환경</a:t>
            </a:r>
            <a:r>
              <a:rPr lang="ko-KR" altLang="en-US" sz="2200" kern="0" dirty="0"/>
              <a:t> 시뮬레이션</a:t>
            </a:r>
            <a:endParaRPr kumimoji="1" lang="ko-KR" altLang="en-US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95" name="그룹 94">
            <a:extLst>
              <a:ext uri="{FF2B5EF4-FFF2-40B4-BE49-F238E27FC236}">
                <a16:creationId xmlns:a16="http://schemas.microsoft.com/office/drawing/2014/main" id="{E57CB2F1-7AE5-E02E-A16F-B2BCD858E9EC}"/>
              </a:ext>
            </a:extLst>
          </p:cNvPr>
          <p:cNvGrpSpPr/>
          <p:nvPr/>
        </p:nvGrpSpPr>
        <p:grpSpPr>
          <a:xfrm>
            <a:off x="570548" y="1129531"/>
            <a:ext cx="208226" cy="194100"/>
            <a:chOff x="-101417" y="1013049"/>
            <a:chExt cx="1188927" cy="1108268"/>
          </a:xfrm>
        </p:grpSpPr>
        <p:sp>
          <p:nvSpPr>
            <p:cNvPr id="96" name="사각형: 둥근 모서리 95">
              <a:extLst>
                <a:ext uri="{FF2B5EF4-FFF2-40B4-BE49-F238E27FC236}">
                  <a16:creationId xmlns:a16="http://schemas.microsoft.com/office/drawing/2014/main" id="{B7716B9D-1D38-9B29-21BF-D85FCA819EAF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00FBB6E5-6F26-5E45-45BA-B331CB562367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7071454F-53B4-3FE5-B91D-BBC109C0DABD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6A5FE4B1-C8E6-F53B-26B8-EB46EFE6C483}"/>
              </a:ext>
            </a:extLst>
          </p:cNvPr>
          <p:cNvSpPr txBox="1"/>
          <p:nvPr/>
        </p:nvSpPr>
        <p:spPr>
          <a:xfrm>
            <a:off x="677741" y="1489094"/>
            <a:ext cx="10563550" cy="958532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항공 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LiDAR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기반의 다양한 공간정보 구축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(DEM, DSM,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BDSM,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CDSM,</a:t>
            </a:r>
            <a:r>
              <a:rPr kumimoji="1" lang="ko-KR" altLang="en-US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건물벽방위</a:t>
            </a:r>
            <a:r>
              <a:rPr kumimoji="1" lang="en-US" altLang="ko-KR" sz="14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SVF)</a:t>
            </a:r>
          </a:p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광역 도시생태현황지도를 활용하여 세부적인 토지이용 특성을 반영함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</a:p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기상청의 실측 데이터를 활용함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EC2D3C-50C6-2A1E-C194-29975B01C7AA}"/>
              </a:ext>
            </a:extLst>
          </p:cNvPr>
          <p:cNvSpPr txBox="1"/>
          <p:nvPr/>
        </p:nvSpPr>
        <p:spPr>
          <a:xfrm>
            <a:off x="1219200" y="252189"/>
            <a:ext cx="511810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r>
              <a:rPr lang="ko-KR" altLang="en-US" dirty="0"/>
              <a:t>경기도 </a:t>
            </a:r>
            <a:r>
              <a:rPr lang="ko-KR" altLang="en-US" dirty="0" err="1"/>
              <a:t>열쾌적성</a:t>
            </a:r>
            <a:r>
              <a:rPr lang="ko-KR" altLang="en-US" dirty="0"/>
              <a:t> 평가 방법</a:t>
            </a:r>
          </a:p>
        </p:txBody>
      </p:sp>
      <p:pic>
        <p:nvPicPr>
          <p:cNvPr id="53" name="그림 52">
            <a:extLst>
              <a:ext uri="{FF2B5EF4-FFF2-40B4-BE49-F238E27FC236}">
                <a16:creationId xmlns:a16="http://schemas.microsoft.com/office/drawing/2014/main" id="{61CAADC5-7B46-7E2D-8ABF-FA90A51F8CD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251" r="11451"/>
          <a:stretch>
            <a:fillRect/>
          </a:stretch>
        </p:blipFill>
        <p:spPr>
          <a:xfrm>
            <a:off x="6981002" y="894912"/>
            <a:ext cx="2182503" cy="1653908"/>
          </a:xfrm>
          <a:prstGeom prst="rect">
            <a:avLst/>
          </a:prstGeom>
        </p:spPr>
      </p:pic>
      <p:pic>
        <p:nvPicPr>
          <p:cNvPr id="54" name="그림 53" descr="스크린샷, 다채로움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86853F1-6C6A-EB6F-B729-7B15670D99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55" y="894910"/>
            <a:ext cx="2182503" cy="1653909"/>
          </a:xfrm>
          <a:prstGeom prst="rect">
            <a:avLst/>
          </a:prstGeom>
        </p:spPr>
      </p:pic>
      <p:pic>
        <p:nvPicPr>
          <p:cNvPr id="55" name="그림 54" descr="스크린샷, 텍스트, 다채로움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F33A085-DFED-D4E4-0BD8-F4B444A9216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002" y="2843846"/>
            <a:ext cx="2182503" cy="1653909"/>
          </a:xfrm>
          <a:prstGeom prst="rect">
            <a:avLst/>
          </a:prstGeom>
        </p:spPr>
      </p:pic>
      <p:pic>
        <p:nvPicPr>
          <p:cNvPr id="56" name="그림 55" descr="텍스트, 스크린샷, 흑백, 지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9393BC2-D4C3-963C-E8D6-BC9E3B2EFB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1002" y="4792781"/>
            <a:ext cx="2182503" cy="1653908"/>
          </a:xfrm>
          <a:prstGeom prst="rect">
            <a:avLst/>
          </a:prstGeom>
        </p:spPr>
      </p:pic>
      <p:pic>
        <p:nvPicPr>
          <p:cNvPr id="57" name="그림 56" descr="텍스트, 지도, 스크린샷, 예술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9752830C-251D-5677-FC88-849B244DF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55" y="2843847"/>
            <a:ext cx="2182503" cy="1653908"/>
          </a:xfrm>
          <a:prstGeom prst="rect">
            <a:avLst/>
          </a:prstGeom>
        </p:spPr>
      </p:pic>
      <p:pic>
        <p:nvPicPr>
          <p:cNvPr id="58" name="그림 57" descr="지도, 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D03D142-7F96-9D5E-B41F-200E45B514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1757" y="4792781"/>
            <a:ext cx="2182502" cy="1653908"/>
          </a:xfrm>
          <a:prstGeom prst="rect">
            <a:avLst/>
          </a:prstGeom>
        </p:spPr>
      </p:pic>
      <p:grpSp>
        <p:nvGrpSpPr>
          <p:cNvPr id="67" name="그룹 66">
            <a:extLst>
              <a:ext uri="{FF2B5EF4-FFF2-40B4-BE49-F238E27FC236}">
                <a16:creationId xmlns:a16="http://schemas.microsoft.com/office/drawing/2014/main" id="{A0290FEF-0F99-9825-C4C9-7E6BAD0C055A}"/>
              </a:ext>
            </a:extLst>
          </p:cNvPr>
          <p:cNvGrpSpPr/>
          <p:nvPr/>
        </p:nvGrpSpPr>
        <p:grpSpPr>
          <a:xfrm>
            <a:off x="627118" y="2590076"/>
            <a:ext cx="5651597" cy="3935249"/>
            <a:chOff x="778773" y="2670562"/>
            <a:chExt cx="5651597" cy="3935249"/>
          </a:xfrm>
        </p:grpSpPr>
        <p:pic>
          <p:nvPicPr>
            <p:cNvPr id="52" name="그림 51">
              <a:extLst>
                <a:ext uri="{FF2B5EF4-FFF2-40B4-BE49-F238E27FC236}">
                  <a16:creationId xmlns:a16="http://schemas.microsoft.com/office/drawing/2014/main" id="{FB032D03-435E-4281-81BD-8A8BE657976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78773" y="2670562"/>
              <a:ext cx="5651597" cy="3935249"/>
            </a:xfrm>
            <a:prstGeom prst="rect">
              <a:avLst/>
            </a:prstGeom>
          </p:spPr>
        </p:pic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6C68D45-762E-C39A-3388-2D67CF4E0278}"/>
                </a:ext>
              </a:extLst>
            </p:cNvPr>
            <p:cNvSpPr txBox="1"/>
            <p:nvPr/>
          </p:nvSpPr>
          <p:spPr>
            <a:xfrm>
              <a:off x="1617400" y="3543250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①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D9B33B9-F112-33DD-F41C-88772B5E08A7}"/>
                </a:ext>
              </a:extLst>
            </p:cNvPr>
            <p:cNvSpPr txBox="1"/>
            <p:nvPr/>
          </p:nvSpPr>
          <p:spPr>
            <a:xfrm>
              <a:off x="1617400" y="3792720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②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76206FA6-6EE0-39A9-D0D5-A1E822B42BBD}"/>
                </a:ext>
              </a:extLst>
            </p:cNvPr>
            <p:cNvSpPr txBox="1"/>
            <p:nvPr/>
          </p:nvSpPr>
          <p:spPr>
            <a:xfrm>
              <a:off x="1617400" y="4040060"/>
              <a:ext cx="33855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③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B67D12A4-0409-4B56-EF40-A2B94F0A3D35}"/>
                </a:ext>
              </a:extLst>
            </p:cNvPr>
            <p:cNvSpPr txBox="1"/>
            <p:nvPr/>
          </p:nvSpPr>
          <p:spPr>
            <a:xfrm>
              <a:off x="2387870" y="4493336"/>
              <a:ext cx="3385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④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A6DC140-E336-D128-0785-C169DEF51F78}"/>
                </a:ext>
              </a:extLst>
            </p:cNvPr>
            <p:cNvSpPr txBox="1"/>
            <p:nvPr/>
          </p:nvSpPr>
          <p:spPr>
            <a:xfrm>
              <a:off x="1740170" y="4826125"/>
              <a:ext cx="3385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⑤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B5DE2F46-2BBD-6F49-B398-9ADFCCC03E70}"/>
                </a:ext>
              </a:extLst>
            </p:cNvPr>
            <p:cNvSpPr txBox="1"/>
            <p:nvPr/>
          </p:nvSpPr>
          <p:spPr>
            <a:xfrm>
              <a:off x="4297575" y="4361311"/>
              <a:ext cx="3385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1200" dirty="0">
                  <a:solidFill>
                    <a:srgbClr val="FFC000"/>
                  </a:solidFill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⑥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0AB34BB3-F6C6-2CFD-010E-6621B917440A}"/>
              </a:ext>
            </a:extLst>
          </p:cNvPr>
          <p:cNvSpPr txBox="1"/>
          <p:nvPr/>
        </p:nvSpPr>
        <p:spPr>
          <a:xfrm>
            <a:off x="6894266" y="648689"/>
            <a:ext cx="13997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① 수치표면모델</a:t>
            </a:r>
            <a:r>
              <a:rPr lang="en-US" altLang="ko-KR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(0.5m)</a:t>
            </a:r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47763F7-AA96-8242-9345-ECC37D33CDAF}"/>
              </a:ext>
            </a:extLst>
          </p:cNvPr>
          <p:cNvSpPr txBox="1"/>
          <p:nvPr/>
        </p:nvSpPr>
        <p:spPr>
          <a:xfrm>
            <a:off x="9250241" y="648689"/>
            <a:ext cx="8723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② 식생 </a:t>
            </a:r>
            <a:r>
              <a:rPr lang="en-US" altLang="ko-KR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DSM</a:t>
            </a:r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9F1A108-E99D-6077-AD5C-7F7B4705DDDC}"/>
              </a:ext>
            </a:extLst>
          </p:cNvPr>
          <p:cNvSpPr txBox="1"/>
          <p:nvPr/>
        </p:nvSpPr>
        <p:spPr>
          <a:xfrm>
            <a:off x="6894266" y="2597624"/>
            <a:ext cx="13740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③ 지표면 및 건물 </a:t>
            </a:r>
            <a:r>
              <a:rPr lang="en-US" altLang="ko-KR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DSM</a:t>
            </a:r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DFC07A0-3395-B793-42C9-4043FC134036}"/>
              </a:ext>
            </a:extLst>
          </p:cNvPr>
          <p:cNvSpPr txBox="1"/>
          <p:nvPr/>
        </p:nvSpPr>
        <p:spPr>
          <a:xfrm>
            <a:off x="9250241" y="2597624"/>
            <a:ext cx="97334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④ 건물 벽 방위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7CBD0D2-37BE-8B8F-7A3A-9ECECEDD27EA}"/>
              </a:ext>
            </a:extLst>
          </p:cNvPr>
          <p:cNvSpPr txBox="1"/>
          <p:nvPr/>
        </p:nvSpPr>
        <p:spPr>
          <a:xfrm>
            <a:off x="6894266" y="4546560"/>
            <a:ext cx="12698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⑤ 천공 </a:t>
            </a:r>
            <a:r>
              <a:rPr lang="ko-KR" altLang="en-US" sz="1000" dirty="0" err="1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개폐율</a:t>
            </a:r>
            <a:r>
              <a:rPr lang="en-US" altLang="ko-KR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(SVF)</a:t>
            </a:r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C19CD90C-2BF2-1D6E-5C19-BB16583C1CDF}"/>
              </a:ext>
            </a:extLst>
          </p:cNvPr>
          <p:cNvSpPr txBox="1"/>
          <p:nvPr/>
        </p:nvSpPr>
        <p:spPr>
          <a:xfrm>
            <a:off x="9250241" y="4546560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⑥ 도시생태현황지도</a:t>
            </a:r>
            <a:r>
              <a:rPr lang="en-US" altLang="ko-KR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ko-KR" altLang="en-US" sz="10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기반 </a:t>
            </a:r>
            <a:r>
              <a:rPr lang="ko-KR" altLang="en-US" sz="1000" dirty="0" err="1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토지피복정보</a:t>
            </a:r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endParaRPr lang="ko-KR" altLang="en-US" sz="10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5409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FFE47E-CF63-49DC-928A-D5B3AD67D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46A52EDA-E47C-F8DC-5C1C-313475A5C29D}"/>
              </a:ext>
            </a:extLst>
          </p:cNvPr>
          <p:cNvCxnSpPr>
            <a:stCxn id="110" idx="3"/>
            <a:endCxn id="149" idx="0"/>
          </p:cNvCxnSpPr>
          <p:nvPr/>
        </p:nvCxnSpPr>
        <p:spPr>
          <a:xfrm>
            <a:off x="5698072" y="3345815"/>
            <a:ext cx="4994252" cy="2391995"/>
          </a:xfrm>
          <a:prstGeom prst="bentConnector2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631DFA9D-B04D-2DC6-479E-CAB1422BEBA4}"/>
              </a:ext>
            </a:extLst>
          </p:cNvPr>
          <p:cNvSpPr/>
          <p:nvPr/>
        </p:nvSpPr>
        <p:spPr>
          <a:xfrm>
            <a:off x="5926444" y="5515736"/>
            <a:ext cx="3541270" cy="801244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95" name="직선 연결선 94">
            <a:extLst>
              <a:ext uri="{FF2B5EF4-FFF2-40B4-BE49-F238E27FC236}">
                <a16:creationId xmlns:a16="http://schemas.microsoft.com/office/drawing/2014/main" id="{33B2A181-D3C1-8BF2-0DA8-5929A0F6F6C3}"/>
              </a:ext>
            </a:extLst>
          </p:cNvPr>
          <p:cNvCxnSpPr>
            <a:cxnSpLocks/>
            <a:stCxn id="110" idx="2"/>
            <a:endCxn id="129" idx="2"/>
          </p:cNvCxnSpPr>
          <p:nvPr/>
        </p:nvCxnSpPr>
        <p:spPr>
          <a:xfrm>
            <a:off x="4556868" y="3765550"/>
            <a:ext cx="0" cy="1388911"/>
          </a:xfrm>
          <a:prstGeom prst="line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sp>
        <p:nvSpPr>
          <p:cNvPr id="96" name="TextBox 95">
            <a:extLst>
              <a:ext uri="{FF2B5EF4-FFF2-40B4-BE49-F238E27FC236}">
                <a16:creationId xmlns:a16="http://schemas.microsoft.com/office/drawing/2014/main" id="{95C56EBC-A8B5-B469-DB0B-C6BE9BD2AE90}"/>
              </a:ext>
            </a:extLst>
          </p:cNvPr>
          <p:cNvSpPr txBox="1"/>
          <p:nvPr/>
        </p:nvSpPr>
        <p:spPr>
          <a:xfrm>
            <a:off x="743213" y="1268413"/>
            <a:ext cx="7257787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현장 실측 자료 및 타 시뮬레이션과 비교 분석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67D9CB33-6759-CDCA-E231-7E6878925C7E}"/>
              </a:ext>
            </a:extLst>
          </p:cNvPr>
          <p:cNvGrpSpPr/>
          <p:nvPr/>
        </p:nvGrpSpPr>
        <p:grpSpPr>
          <a:xfrm>
            <a:off x="534988" y="1332173"/>
            <a:ext cx="208226" cy="194100"/>
            <a:chOff x="-101417" y="1013049"/>
            <a:chExt cx="1188927" cy="1108268"/>
          </a:xfrm>
        </p:grpSpPr>
        <p:sp>
          <p:nvSpPr>
            <p:cNvPr id="98" name="사각형: 둥근 모서리 97">
              <a:extLst>
                <a:ext uri="{FF2B5EF4-FFF2-40B4-BE49-F238E27FC236}">
                  <a16:creationId xmlns:a16="http://schemas.microsoft.com/office/drawing/2014/main" id="{87CDEA4A-073C-5E93-BF85-3E866CB89CC8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99" name="자유형: 도형 98">
              <a:extLst>
                <a:ext uri="{FF2B5EF4-FFF2-40B4-BE49-F238E27FC236}">
                  <a16:creationId xmlns:a16="http://schemas.microsoft.com/office/drawing/2014/main" id="{F0869122-095B-BDEC-9979-8C3E3B80A28A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00" name="자유형: 도형 99">
              <a:extLst>
                <a:ext uri="{FF2B5EF4-FFF2-40B4-BE49-F238E27FC236}">
                  <a16:creationId xmlns:a16="http://schemas.microsoft.com/office/drawing/2014/main" id="{DC13D3AD-4D88-5C32-B08D-16B0653C1C56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17952426-7E9D-F2B8-8E04-BFEFE8BED9F9}"/>
              </a:ext>
            </a:extLst>
          </p:cNvPr>
          <p:cNvSpPr/>
          <p:nvPr/>
        </p:nvSpPr>
        <p:spPr>
          <a:xfrm>
            <a:off x="935136" y="2926080"/>
            <a:ext cx="2282409" cy="2228381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D2F73D0E-89DA-1D15-42FC-C9F54E85BA41}"/>
              </a:ext>
            </a:extLst>
          </p:cNvPr>
          <p:cNvSpPr txBox="1"/>
          <p:nvPr/>
        </p:nvSpPr>
        <p:spPr>
          <a:xfrm>
            <a:off x="1596080" y="2979569"/>
            <a:ext cx="9605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원격탐사 자료</a:t>
            </a:r>
          </a:p>
        </p:txBody>
      </p:sp>
      <p:sp>
        <p:nvSpPr>
          <p:cNvPr id="105" name="사각형: 둥근 모서리 104">
            <a:extLst>
              <a:ext uri="{FF2B5EF4-FFF2-40B4-BE49-F238E27FC236}">
                <a16:creationId xmlns:a16="http://schemas.microsoft.com/office/drawing/2014/main" id="{72E960DE-AFB2-4AC3-2590-1043A7D036DF}"/>
              </a:ext>
            </a:extLst>
          </p:cNvPr>
          <p:cNvSpPr/>
          <p:nvPr/>
        </p:nvSpPr>
        <p:spPr>
          <a:xfrm>
            <a:off x="1406781" y="3250827"/>
            <a:ext cx="1363187" cy="261610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항공 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LiDAR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데이터</a:t>
            </a:r>
          </a:p>
        </p:txBody>
      </p:sp>
      <p:sp>
        <p:nvSpPr>
          <p:cNvPr id="106" name="사각형: 둥근 모서리 105">
            <a:extLst>
              <a:ext uri="{FF2B5EF4-FFF2-40B4-BE49-F238E27FC236}">
                <a16:creationId xmlns:a16="http://schemas.microsoft.com/office/drawing/2014/main" id="{0650FD92-1FBE-CE42-EC73-A4145E97E3BD}"/>
              </a:ext>
            </a:extLst>
          </p:cNvPr>
          <p:cNvSpPr/>
          <p:nvPr/>
        </p:nvSpPr>
        <p:spPr>
          <a:xfrm>
            <a:off x="1058017" y="3565926"/>
            <a:ext cx="2060240" cy="500225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기계학습 기반 </a:t>
            </a:r>
            <a:r>
              <a:rPr kumimoji="0" lang="ko-KR" altLang="en-US" sz="1200" b="1" i="0" u="none" strike="noStrike" kern="0" cap="none" spc="-150" normalizeH="0" baseline="0" noProof="0" dirty="0" err="1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점군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 분류 </a:t>
            </a:r>
            <a:endParaRPr kumimoji="0" lang="en-US" altLang="ko-KR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(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지면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식생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건물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)</a:t>
            </a:r>
            <a:endParaRPr kumimoji="0" lang="ko-KR" altLang="en-US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42E7FB1F-3DD1-8D2A-B834-253129C1D25D}"/>
              </a:ext>
            </a:extLst>
          </p:cNvPr>
          <p:cNvSpPr/>
          <p:nvPr/>
        </p:nvSpPr>
        <p:spPr>
          <a:xfrm>
            <a:off x="1058017" y="4155821"/>
            <a:ext cx="2060240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수치표면모델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(DEM)</a:t>
            </a:r>
            <a:endParaRPr kumimoji="0" lang="ko-KR" altLang="en-US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경기천년제목OTF Medium" panose="02020603020101020101" pitchFamily="18" charset="-127"/>
              <a:ea typeface="경기천년제목OTF Medium" panose="02020603020101020101" pitchFamily="18" charset="-127"/>
              <a:cs typeface="+mn-cs"/>
            </a:endParaRP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65A487CA-ECAB-52BA-F120-60A0F2996909}"/>
              </a:ext>
            </a:extLst>
          </p:cNvPr>
          <p:cNvSpPr/>
          <p:nvPr/>
        </p:nvSpPr>
        <p:spPr>
          <a:xfrm>
            <a:off x="1058017" y="4483708"/>
            <a:ext cx="2060240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식생 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DSM</a:t>
            </a:r>
            <a:endParaRPr kumimoji="0" lang="ko-KR" altLang="en-US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경기천년제목OTF Medium" panose="02020603020101020101" pitchFamily="18" charset="-127"/>
              <a:ea typeface="경기천년제목OTF Medium" panose="02020603020101020101" pitchFamily="18" charset="-127"/>
              <a:cs typeface="+mn-cs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id="{513471B5-D7EF-72CC-2C97-284C21CDB7D3}"/>
              </a:ext>
            </a:extLst>
          </p:cNvPr>
          <p:cNvSpPr/>
          <p:nvPr/>
        </p:nvSpPr>
        <p:spPr>
          <a:xfrm>
            <a:off x="1058017" y="4811595"/>
            <a:ext cx="2060240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지표면 및 건물 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DSM</a:t>
            </a:r>
            <a:endParaRPr kumimoji="0" lang="ko-KR" altLang="en-US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경기천년제목OTF Medium" panose="02020603020101020101" pitchFamily="18" charset="-127"/>
              <a:ea typeface="경기천년제목OTF Medium" panose="02020603020101020101" pitchFamily="18" charset="-127"/>
              <a:cs typeface="+mn-cs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id="{ADFA6332-B7E2-F209-1377-EF8EECB8146D}"/>
              </a:ext>
            </a:extLst>
          </p:cNvPr>
          <p:cNvSpPr/>
          <p:nvPr/>
        </p:nvSpPr>
        <p:spPr>
          <a:xfrm>
            <a:off x="3415663" y="2926080"/>
            <a:ext cx="2282409" cy="839470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01ECDEF-FED0-92DA-F968-CA15E8E963CF}"/>
              </a:ext>
            </a:extLst>
          </p:cNvPr>
          <p:cNvSpPr txBox="1"/>
          <p:nvPr/>
        </p:nvSpPr>
        <p:spPr>
          <a:xfrm>
            <a:off x="3935547" y="2979569"/>
            <a:ext cx="12426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지자체별 기상 자료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id="{E9EC131A-9A6D-027F-552F-CB21134FD78C}"/>
              </a:ext>
            </a:extLst>
          </p:cNvPr>
          <p:cNvSpPr/>
          <p:nvPr/>
        </p:nvSpPr>
        <p:spPr>
          <a:xfrm>
            <a:off x="3415663" y="3819039"/>
            <a:ext cx="2282409" cy="765661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115E5D12-1EFF-89C1-315A-AB652ED0C124}"/>
              </a:ext>
            </a:extLst>
          </p:cNvPr>
          <p:cNvSpPr txBox="1"/>
          <p:nvPr/>
        </p:nvSpPr>
        <p:spPr>
          <a:xfrm>
            <a:off x="4060580" y="3812875"/>
            <a:ext cx="9925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개인 특성 변수</a:t>
            </a:r>
          </a:p>
        </p:txBody>
      </p:sp>
      <p:cxnSp>
        <p:nvCxnSpPr>
          <p:cNvPr id="114" name="연결선: 꺾임 113">
            <a:extLst>
              <a:ext uri="{FF2B5EF4-FFF2-40B4-BE49-F238E27FC236}">
                <a16:creationId xmlns:a16="http://schemas.microsoft.com/office/drawing/2014/main" id="{51E42594-D781-187D-0597-E44AB5A23AC0}"/>
              </a:ext>
            </a:extLst>
          </p:cNvPr>
          <p:cNvCxnSpPr>
            <a:cxnSpLocks/>
            <a:stCxn id="107" idx="1"/>
          </p:cNvCxnSpPr>
          <p:nvPr/>
        </p:nvCxnSpPr>
        <p:spPr>
          <a:xfrm rot="10800000" flipV="1">
            <a:off x="702335" y="4286626"/>
            <a:ext cx="355682" cy="391310"/>
          </a:xfrm>
          <a:prstGeom prst="bentConnector2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115" name="연결선: 꺾임 114">
            <a:extLst>
              <a:ext uri="{FF2B5EF4-FFF2-40B4-BE49-F238E27FC236}">
                <a16:creationId xmlns:a16="http://schemas.microsoft.com/office/drawing/2014/main" id="{DE502654-E23A-F1A0-EF0A-A8AE3AEC09F7}"/>
              </a:ext>
            </a:extLst>
          </p:cNvPr>
          <p:cNvCxnSpPr>
            <a:cxnSpLocks/>
            <a:stCxn id="109" idx="1"/>
          </p:cNvCxnSpPr>
          <p:nvPr/>
        </p:nvCxnSpPr>
        <p:spPr>
          <a:xfrm rot="10800000">
            <a:off x="702335" y="4527410"/>
            <a:ext cx="355683" cy="414991"/>
          </a:xfrm>
          <a:prstGeom prst="bentConnector2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116" name="연결선: 꺾임 115">
            <a:extLst>
              <a:ext uri="{FF2B5EF4-FFF2-40B4-BE49-F238E27FC236}">
                <a16:creationId xmlns:a16="http://schemas.microsoft.com/office/drawing/2014/main" id="{F9C7C165-089E-ED52-3F38-602C8A52C8E1}"/>
              </a:ext>
            </a:extLst>
          </p:cNvPr>
          <p:cNvCxnSpPr>
            <a:cxnSpLocks/>
            <a:stCxn id="108" idx="1"/>
          </p:cNvCxnSpPr>
          <p:nvPr/>
        </p:nvCxnSpPr>
        <p:spPr>
          <a:xfrm rot="10800000" flipV="1">
            <a:off x="349287" y="4614513"/>
            <a:ext cx="708730" cy="1315604"/>
          </a:xfrm>
          <a:prstGeom prst="bentConnector2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897984BB-3043-7132-9B18-40C7E4EAED1F}"/>
              </a:ext>
            </a:extLst>
          </p:cNvPr>
          <p:cNvSpPr/>
          <p:nvPr/>
        </p:nvSpPr>
        <p:spPr>
          <a:xfrm>
            <a:off x="3875273" y="3241179"/>
            <a:ext cx="1363187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기온 및 상대습도</a:t>
            </a:r>
          </a:p>
        </p:txBody>
      </p:sp>
      <p:sp>
        <p:nvSpPr>
          <p:cNvPr id="118" name="사각형: 둥근 모서리 117">
            <a:extLst>
              <a:ext uri="{FF2B5EF4-FFF2-40B4-BE49-F238E27FC236}">
                <a16:creationId xmlns:a16="http://schemas.microsoft.com/office/drawing/2014/main" id="{908E6B3B-1F95-259C-7055-E555E367632E}"/>
              </a:ext>
            </a:extLst>
          </p:cNvPr>
          <p:cNvSpPr/>
          <p:nvPr/>
        </p:nvSpPr>
        <p:spPr>
          <a:xfrm>
            <a:off x="3875274" y="3491502"/>
            <a:ext cx="1363186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풍향 및 풍속</a:t>
            </a: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cxnSp>
        <p:nvCxnSpPr>
          <p:cNvPr id="119" name="연결선: 꺾임 118">
            <a:extLst>
              <a:ext uri="{FF2B5EF4-FFF2-40B4-BE49-F238E27FC236}">
                <a16:creationId xmlns:a16="http://schemas.microsoft.com/office/drawing/2014/main" id="{EF24718B-9777-EB83-9C3F-363EB41C34A0}"/>
              </a:ext>
            </a:extLst>
          </p:cNvPr>
          <p:cNvCxnSpPr>
            <a:cxnSpLocks/>
            <a:stCxn id="109" idx="2"/>
            <a:endCxn id="120" idx="0"/>
          </p:cNvCxnSpPr>
          <p:nvPr/>
        </p:nvCxnSpPr>
        <p:spPr>
          <a:xfrm rot="5400000">
            <a:off x="1703222" y="4943062"/>
            <a:ext cx="254772" cy="515059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sp>
        <p:nvSpPr>
          <p:cNvPr id="120" name="직사각형 119">
            <a:extLst>
              <a:ext uri="{FF2B5EF4-FFF2-40B4-BE49-F238E27FC236}">
                <a16:creationId xmlns:a16="http://schemas.microsoft.com/office/drawing/2014/main" id="{0C2209B4-B566-FF29-6166-C0C4F6AA64E5}"/>
              </a:ext>
            </a:extLst>
          </p:cNvPr>
          <p:cNvSpPr/>
          <p:nvPr/>
        </p:nvSpPr>
        <p:spPr>
          <a:xfrm>
            <a:off x="1129902" y="5327977"/>
            <a:ext cx="886352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건물 벽 높이</a:t>
            </a:r>
          </a:p>
        </p:txBody>
      </p:sp>
      <p:sp>
        <p:nvSpPr>
          <p:cNvPr id="121" name="직사각형 120">
            <a:extLst>
              <a:ext uri="{FF2B5EF4-FFF2-40B4-BE49-F238E27FC236}">
                <a16:creationId xmlns:a16="http://schemas.microsoft.com/office/drawing/2014/main" id="{580FE722-124E-3B75-6E8A-1F75D4BC73F7}"/>
              </a:ext>
            </a:extLst>
          </p:cNvPr>
          <p:cNvSpPr/>
          <p:nvPr/>
        </p:nvSpPr>
        <p:spPr>
          <a:xfrm>
            <a:off x="2113423" y="5327977"/>
            <a:ext cx="886352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건물 벽 방위</a:t>
            </a:r>
          </a:p>
        </p:txBody>
      </p:sp>
      <p:cxnSp>
        <p:nvCxnSpPr>
          <p:cNvPr id="122" name="연결선: 꺾임 121">
            <a:extLst>
              <a:ext uri="{FF2B5EF4-FFF2-40B4-BE49-F238E27FC236}">
                <a16:creationId xmlns:a16="http://schemas.microsoft.com/office/drawing/2014/main" id="{C52A5B3D-5F67-4BBB-5B32-F3D31ACFFFCF}"/>
              </a:ext>
            </a:extLst>
          </p:cNvPr>
          <p:cNvCxnSpPr>
            <a:cxnSpLocks/>
            <a:stCxn id="109" idx="2"/>
            <a:endCxn id="121" idx="0"/>
          </p:cNvCxnSpPr>
          <p:nvPr/>
        </p:nvCxnSpPr>
        <p:spPr>
          <a:xfrm rot="16200000" flipH="1">
            <a:off x="2194982" y="4966360"/>
            <a:ext cx="254772" cy="468462"/>
          </a:xfrm>
          <a:prstGeom prst="bentConnector3">
            <a:avLst>
              <a:gd name="adj1" fmla="val 50000"/>
            </a:avLst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</a:ln>
          <a:effectLst/>
        </p:spPr>
      </p:cxnSp>
      <p:cxnSp>
        <p:nvCxnSpPr>
          <p:cNvPr id="123" name="직선 화살표 연결선 122">
            <a:extLst>
              <a:ext uri="{FF2B5EF4-FFF2-40B4-BE49-F238E27FC236}">
                <a16:creationId xmlns:a16="http://schemas.microsoft.com/office/drawing/2014/main" id="{0C69F044-053B-3779-B280-658622F466FC}"/>
              </a:ext>
            </a:extLst>
          </p:cNvPr>
          <p:cNvCxnSpPr>
            <a:cxnSpLocks/>
            <a:endCxn id="126" idx="1"/>
          </p:cNvCxnSpPr>
          <p:nvPr/>
        </p:nvCxnSpPr>
        <p:spPr>
          <a:xfrm flipV="1">
            <a:off x="345928" y="5921527"/>
            <a:ext cx="1126670" cy="8918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4" name="직선 화살표 연결선 123">
            <a:extLst>
              <a:ext uri="{FF2B5EF4-FFF2-40B4-BE49-F238E27FC236}">
                <a16:creationId xmlns:a16="http://schemas.microsoft.com/office/drawing/2014/main" id="{490B3021-7603-B330-4324-86955F836D53}"/>
              </a:ext>
            </a:extLst>
          </p:cNvPr>
          <p:cNvCxnSpPr>
            <a:endCxn id="120" idx="0"/>
          </p:cNvCxnSpPr>
          <p:nvPr/>
        </p:nvCxnSpPr>
        <p:spPr>
          <a:xfrm>
            <a:off x="1573078" y="5200591"/>
            <a:ext cx="0" cy="127386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25" name="직선 화살표 연결선 124">
            <a:extLst>
              <a:ext uri="{FF2B5EF4-FFF2-40B4-BE49-F238E27FC236}">
                <a16:creationId xmlns:a16="http://schemas.microsoft.com/office/drawing/2014/main" id="{1F61180D-5F02-B9EB-6DF6-B898939E272E}"/>
              </a:ext>
            </a:extLst>
          </p:cNvPr>
          <p:cNvCxnSpPr/>
          <p:nvPr/>
        </p:nvCxnSpPr>
        <p:spPr>
          <a:xfrm>
            <a:off x="2556599" y="5200591"/>
            <a:ext cx="0" cy="127386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26" name="직사각형 125">
            <a:extLst>
              <a:ext uri="{FF2B5EF4-FFF2-40B4-BE49-F238E27FC236}">
                <a16:creationId xmlns:a16="http://schemas.microsoft.com/office/drawing/2014/main" id="{813981EC-258B-35F7-6466-ADBF41604749}"/>
              </a:ext>
            </a:extLst>
          </p:cNvPr>
          <p:cNvSpPr/>
          <p:nvPr/>
        </p:nvSpPr>
        <p:spPr>
          <a:xfrm>
            <a:off x="1472598" y="5790722"/>
            <a:ext cx="1207482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천공 </a:t>
            </a:r>
            <a:r>
              <a:rPr kumimoji="0" lang="ko-KR" altLang="en-US" sz="1200" b="1" i="0" u="none" strike="noStrike" kern="0" cap="none" spc="-150" normalizeH="0" baseline="0" noProof="0" dirty="0" err="1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개폐율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(SVF)</a:t>
            </a:r>
            <a:endParaRPr kumimoji="0" lang="ko-KR" altLang="en-US" sz="12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white"/>
              </a:solidFill>
              <a:effectLst/>
              <a:uLnTx/>
              <a:uFillTx/>
              <a:latin typeface="경기천년제목OTF Medium" panose="02020603020101020101" pitchFamily="18" charset="-127"/>
              <a:ea typeface="경기천년제목OTF Medium" panose="02020603020101020101" pitchFamily="18" charset="-127"/>
              <a:cs typeface="+mn-cs"/>
            </a:endParaRPr>
          </a:p>
        </p:txBody>
      </p:sp>
      <p:sp>
        <p:nvSpPr>
          <p:cNvPr id="127" name="사각형: 둥근 모서리 126">
            <a:extLst>
              <a:ext uri="{FF2B5EF4-FFF2-40B4-BE49-F238E27FC236}">
                <a16:creationId xmlns:a16="http://schemas.microsoft.com/office/drawing/2014/main" id="{AE7ABC46-1F62-1A76-6970-1F467E8D0F33}"/>
              </a:ext>
            </a:extLst>
          </p:cNvPr>
          <p:cNvSpPr/>
          <p:nvPr/>
        </p:nvSpPr>
        <p:spPr>
          <a:xfrm>
            <a:off x="3875273" y="4065922"/>
            <a:ext cx="1363187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신체</a:t>
            </a:r>
          </a:p>
        </p:txBody>
      </p:sp>
      <p:sp>
        <p:nvSpPr>
          <p:cNvPr id="128" name="사각형: 둥근 모서리 127">
            <a:extLst>
              <a:ext uri="{FF2B5EF4-FFF2-40B4-BE49-F238E27FC236}">
                <a16:creationId xmlns:a16="http://schemas.microsoft.com/office/drawing/2014/main" id="{10D0AABD-21D6-E8D4-2563-53EB224835A7}"/>
              </a:ext>
            </a:extLst>
          </p:cNvPr>
          <p:cNvSpPr/>
          <p:nvPr/>
        </p:nvSpPr>
        <p:spPr>
          <a:xfrm>
            <a:off x="3875274" y="4316245"/>
            <a:ext cx="1363186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옷차림</a:t>
            </a: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sp>
        <p:nvSpPr>
          <p:cNvPr id="129" name="직사각형 128">
            <a:extLst>
              <a:ext uri="{FF2B5EF4-FFF2-40B4-BE49-F238E27FC236}">
                <a16:creationId xmlns:a16="http://schemas.microsoft.com/office/drawing/2014/main" id="{2ECEF94F-091E-DE7A-EFAF-9DB1DA846E1E}"/>
              </a:ext>
            </a:extLst>
          </p:cNvPr>
          <p:cNvSpPr/>
          <p:nvPr/>
        </p:nvSpPr>
        <p:spPr>
          <a:xfrm>
            <a:off x="3415663" y="4632955"/>
            <a:ext cx="2282409" cy="521506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57B46A10-4CF1-957C-628F-52BF6D894AB2}"/>
              </a:ext>
            </a:extLst>
          </p:cNvPr>
          <p:cNvSpPr txBox="1"/>
          <p:nvPr/>
        </p:nvSpPr>
        <p:spPr>
          <a:xfrm>
            <a:off x="4082223" y="4618694"/>
            <a:ext cx="9492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 err="1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토지피복</a:t>
            </a:r>
            <a:r>
              <a:rPr lang="ko-KR" altLang="en-US" sz="1100" dirty="0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 자료</a:t>
            </a:r>
          </a:p>
        </p:txBody>
      </p:sp>
      <p:sp>
        <p:nvSpPr>
          <p:cNvPr id="131" name="사각형: 둥근 모서리 130">
            <a:extLst>
              <a:ext uri="{FF2B5EF4-FFF2-40B4-BE49-F238E27FC236}">
                <a16:creationId xmlns:a16="http://schemas.microsoft.com/office/drawing/2014/main" id="{F1E8A76E-8AA9-5BE4-5283-6BA38CA3A50D}"/>
              </a:ext>
            </a:extLst>
          </p:cNvPr>
          <p:cNvSpPr/>
          <p:nvPr/>
        </p:nvSpPr>
        <p:spPr>
          <a:xfrm>
            <a:off x="3875273" y="4884441"/>
            <a:ext cx="1363187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광역 도시생태현황지도</a:t>
            </a:r>
          </a:p>
        </p:txBody>
      </p:sp>
      <p:sp>
        <p:nvSpPr>
          <p:cNvPr id="132" name="직사각형 131">
            <a:extLst>
              <a:ext uri="{FF2B5EF4-FFF2-40B4-BE49-F238E27FC236}">
                <a16:creationId xmlns:a16="http://schemas.microsoft.com/office/drawing/2014/main" id="{3132FAD3-201B-5552-75C7-47337EF5BB4A}"/>
              </a:ext>
            </a:extLst>
          </p:cNvPr>
          <p:cNvSpPr/>
          <p:nvPr/>
        </p:nvSpPr>
        <p:spPr>
          <a:xfrm>
            <a:off x="3415660" y="5246559"/>
            <a:ext cx="2282412" cy="261610"/>
          </a:xfrm>
          <a:prstGeom prst="rect">
            <a:avLst/>
          </a:prstGeom>
          <a:solidFill>
            <a:srgbClr val="4472C4"/>
          </a:solidFill>
          <a:ln w="12700" cap="flat" cmpd="sng" algn="ctr">
            <a:solidFill>
              <a:srgbClr val="4472C4">
                <a:shade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도로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건물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식생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나지</a:t>
            </a:r>
            <a:r>
              <a:rPr kumimoji="0" lang="en-US" altLang="ko-KR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, </a:t>
            </a:r>
            <a:r>
              <a: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rPr>
              <a:t>수역 분류</a:t>
            </a:r>
          </a:p>
        </p:txBody>
      </p:sp>
      <p:cxnSp>
        <p:nvCxnSpPr>
          <p:cNvPr id="133" name="직선 화살표 연결선 132">
            <a:extLst>
              <a:ext uri="{FF2B5EF4-FFF2-40B4-BE49-F238E27FC236}">
                <a16:creationId xmlns:a16="http://schemas.microsoft.com/office/drawing/2014/main" id="{D83E4FCD-A63A-528B-A51E-252CAC5BC3CD}"/>
              </a:ext>
            </a:extLst>
          </p:cNvPr>
          <p:cNvCxnSpPr>
            <a:cxnSpLocks/>
            <a:stCxn id="131" idx="2"/>
            <a:endCxn id="132" idx="0"/>
          </p:cNvCxnSpPr>
          <p:nvPr/>
        </p:nvCxnSpPr>
        <p:spPr>
          <a:xfrm flipH="1">
            <a:off x="4556866" y="5100063"/>
            <a:ext cx="1" cy="146496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933C0B5-0ADD-0937-A75B-4BDD35419B33}"/>
              </a:ext>
            </a:extLst>
          </p:cNvPr>
          <p:cNvGrpSpPr/>
          <p:nvPr/>
        </p:nvGrpSpPr>
        <p:grpSpPr>
          <a:xfrm>
            <a:off x="3616034" y="5737810"/>
            <a:ext cx="1881664" cy="367434"/>
            <a:chOff x="3477375" y="5714021"/>
            <a:chExt cx="1881664" cy="367434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6EFEA1A3-B319-58E4-7437-E9CAB32A9245}"/>
                </a:ext>
              </a:extLst>
            </p:cNvPr>
            <p:cNvSpPr txBox="1"/>
            <p:nvPr/>
          </p:nvSpPr>
          <p:spPr>
            <a:xfrm>
              <a:off x="3771915" y="5766933"/>
              <a:ext cx="1320555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UMEP-SOLWEIG</a:t>
              </a:r>
              <a:endPara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  <p:sp>
          <p:nvSpPr>
            <p:cNvPr id="136" name="다이아몬드 135">
              <a:extLst>
                <a:ext uri="{FF2B5EF4-FFF2-40B4-BE49-F238E27FC236}">
                  <a16:creationId xmlns:a16="http://schemas.microsoft.com/office/drawing/2014/main" id="{3476C53F-C1A8-0BD3-E4E2-854A63BF110F}"/>
                </a:ext>
              </a:extLst>
            </p:cNvPr>
            <p:cNvSpPr/>
            <p:nvPr/>
          </p:nvSpPr>
          <p:spPr>
            <a:xfrm>
              <a:off x="3477375" y="5714021"/>
              <a:ext cx="1881664" cy="367434"/>
            </a:xfrm>
            <a:prstGeom prst="diamond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37" name="직선 화살표 연결선 136">
            <a:extLst>
              <a:ext uri="{FF2B5EF4-FFF2-40B4-BE49-F238E27FC236}">
                <a16:creationId xmlns:a16="http://schemas.microsoft.com/office/drawing/2014/main" id="{104E1C67-292A-B10D-816D-F59E8082C1ED}"/>
              </a:ext>
            </a:extLst>
          </p:cNvPr>
          <p:cNvCxnSpPr>
            <a:cxnSpLocks/>
            <a:stCxn id="132" idx="2"/>
            <a:endCxn id="136" idx="0"/>
          </p:cNvCxnSpPr>
          <p:nvPr/>
        </p:nvCxnSpPr>
        <p:spPr>
          <a:xfrm>
            <a:off x="4556866" y="5508169"/>
            <a:ext cx="0" cy="229641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38" name="직선 화살표 연결선 137">
            <a:extLst>
              <a:ext uri="{FF2B5EF4-FFF2-40B4-BE49-F238E27FC236}">
                <a16:creationId xmlns:a16="http://schemas.microsoft.com/office/drawing/2014/main" id="{3FE31B5F-A03D-02B0-E004-EDC492F7200E}"/>
              </a:ext>
            </a:extLst>
          </p:cNvPr>
          <p:cNvCxnSpPr>
            <a:cxnSpLocks/>
            <a:stCxn id="126" idx="3"/>
            <a:endCxn id="136" idx="1"/>
          </p:cNvCxnSpPr>
          <p:nvPr/>
        </p:nvCxnSpPr>
        <p:spPr>
          <a:xfrm>
            <a:off x="2680080" y="5921527"/>
            <a:ext cx="935954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39" name="그룹 138">
            <a:extLst>
              <a:ext uri="{FF2B5EF4-FFF2-40B4-BE49-F238E27FC236}">
                <a16:creationId xmlns:a16="http://schemas.microsoft.com/office/drawing/2014/main" id="{74002C39-EE4A-C9A0-7359-6985ADF76075}"/>
              </a:ext>
            </a:extLst>
          </p:cNvPr>
          <p:cNvGrpSpPr/>
          <p:nvPr/>
        </p:nvGrpSpPr>
        <p:grpSpPr>
          <a:xfrm>
            <a:off x="6024668" y="5622644"/>
            <a:ext cx="1230495" cy="560644"/>
            <a:chOff x="5938943" y="5504191"/>
            <a:chExt cx="1230495" cy="560644"/>
          </a:xfrm>
        </p:grpSpPr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1E364872-239A-8577-466D-E69B63CB2FFA}"/>
                </a:ext>
              </a:extLst>
            </p:cNvPr>
            <p:cNvSpPr/>
            <p:nvPr/>
          </p:nvSpPr>
          <p:spPr>
            <a:xfrm>
              <a:off x="5938944" y="5504191"/>
              <a:ext cx="1230494" cy="261610"/>
            </a:xfrm>
            <a:prstGeom prst="rect">
              <a:avLst/>
            </a:prstGeom>
            <a:solidFill>
              <a:srgbClr val="002465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평균복사온도</a:t>
              </a:r>
              <a:r>
                <a:rPr kumimoji="0" lang="en-US" altLang="ko-KR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(MRT)</a:t>
              </a:r>
              <a:endPara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endParaRPr>
            </a:p>
          </p:txBody>
        </p:sp>
        <p:sp>
          <p:nvSpPr>
            <p:cNvPr id="141" name="직사각형 140">
              <a:extLst>
                <a:ext uri="{FF2B5EF4-FFF2-40B4-BE49-F238E27FC236}">
                  <a16:creationId xmlns:a16="http://schemas.microsoft.com/office/drawing/2014/main" id="{8C70ED13-CAB6-BA4A-D1B9-278011F5B072}"/>
                </a:ext>
              </a:extLst>
            </p:cNvPr>
            <p:cNvSpPr/>
            <p:nvPr/>
          </p:nvSpPr>
          <p:spPr>
            <a:xfrm>
              <a:off x="5938943" y="5803225"/>
              <a:ext cx="1230489" cy="261610"/>
            </a:xfrm>
            <a:prstGeom prst="rect">
              <a:avLst/>
            </a:prstGeom>
            <a:solidFill>
              <a:srgbClr val="002465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0" cap="none" spc="-150" normalizeH="0" baseline="0" noProof="0" dirty="0" err="1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열쾌적지수</a:t>
              </a:r>
              <a:r>
                <a:rPr kumimoji="0" lang="en-US" altLang="ko-KR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(UTCI)</a:t>
              </a:r>
              <a:endPara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endParaRPr>
            </a:p>
          </p:txBody>
        </p:sp>
      </p:grpSp>
      <p:sp>
        <p:nvSpPr>
          <p:cNvPr id="142" name="사각형: 둥근 모서리 141">
            <a:extLst>
              <a:ext uri="{FF2B5EF4-FFF2-40B4-BE49-F238E27FC236}">
                <a16:creationId xmlns:a16="http://schemas.microsoft.com/office/drawing/2014/main" id="{3FE0BEBA-DFF3-CF8D-CB8C-FCD044FE228A}"/>
              </a:ext>
            </a:extLst>
          </p:cNvPr>
          <p:cNvSpPr/>
          <p:nvPr/>
        </p:nvSpPr>
        <p:spPr>
          <a:xfrm>
            <a:off x="3425313" y="5567819"/>
            <a:ext cx="3947037" cy="657617"/>
          </a:xfrm>
          <a:prstGeom prst="round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grpSp>
        <p:nvGrpSpPr>
          <p:cNvPr id="143" name="그룹 142">
            <a:extLst>
              <a:ext uri="{FF2B5EF4-FFF2-40B4-BE49-F238E27FC236}">
                <a16:creationId xmlns:a16="http://schemas.microsoft.com/office/drawing/2014/main" id="{568A5345-C7A7-B57D-B8BF-5D31BC85D130}"/>
              </a:ext>
            </a:extLst>
          </p:cNvPr>
          <p:cNvGrpSpPr/>
          <p:nvPr/>
        </p:nvGrpSpPr>
        <p:grpSpPr>
          <a:xfrm>
            <a:off x="8092623" y="5622644"/>
            <a:ext cx="1230495" cy="560644"/>
            <a:chOff x="5938943" y="5504191"/>
            <a:chExt cx="1230495" cy="560644"/>
          </a:xfrm>
        </p:grpSpPr>
        <p:sp>
          <p:nvSpPr>
            <p:cNvPr id="144" name="직사각형 143">
              <a:extLst>
                <a:ext uri="{FF2B5EF4-FFF2-40B4-BE49-F238E27FC236}">
                  <a16:creationId xmlns:a16="http://schemas.microsoft.com/office/drawing/2014/main" id="{A9C683D3-6EB6-49AA-2343-B4EFF39367BB}"/>
                </a:ext>
              </a:extLst>
            </p:cNvPr>
            <p:cNvSpPr/>
            <p:nvPr/>
          </p:nvSpPr>
          <p:spPr>
            <a:xfrm>
              <a:off x="5938944" y="5504191"/>
              <a:ext cx="1230494" cy="261610"/>
            </a:xfrm>
            <a:prstGeom prst="rect">
              <a:avLst/>
            </a:prstGeom>
            <a:solidFill>
              <a:srgbClr val="002465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평균복사온도</a:t>
              </a:r>
              <a:r>
                <a:rPr kumimoji="0" lang="en-US" altLang="ko-KR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(MRT)</a:t>
              </a:r>
              <a:endPara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endParaRPr>
            </a:p>
          </p:txBody>
        </p:sp>
        <p:sp>
          <p:nvSpPr>
            <p:cNvPr id="145" name="직사각형 144">
              <a:extLst>
                <a:ext uri="{FF2B5EF4-FFF2-40B4-BE49-F238E27FC236}">
                  <a16:creationId xmlns:a16="http://schemas.microsoft.com/office/drawing/2014/main" id="{CDF6C19B-288F-C219-22EA-C786FBEBF645}"/>
                </a:ext>
              </a:extLst>
            </p:cNvPr>
            <p:cNvSpPr/>
            <p:nvPr/>
          </p:nvSpPr>
          <p:spPr>
            <a:xfrm>
              <a:off x="5938943" y="5803225"/>
              <a:ext cx="1230489" cy="261610"/>
            </a:xfrm>
            <a:prstGeom prst="rect">
              <a:avLst/>
            </a:prstGeom>
            <a:solidFill>
              <a:srgbClr val="002465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1200" b="1" i="0" u="none" strike="noStrike" kern="0" cap="none" spc="-150" normalizeH="0" baseline="0" noProof="0" dirty="0" err="1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열쾌적지수</a:t>
              </a:r>
              <a:r>
                <a:rPr kumimoji="0" lang="en-US" altLang="ko-KR" sz="12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white"/>
                  </a:solidFill>
                  <a:effectLst/>
                  <a:uLnTx/>
                  <a:uFillTx/>
                  <a:latin typeface="경기천년제목OTF Medium" panose="02020603020101020101" pitchFamily="18" charset="-127"/>
                  <a:ea typeface="경기천년제목OTF Medium" panose="02020603020101020101" pitchFamily="18" charset="-127"/>
                  <a:cs typeface="+mn-cs"/>
                </a:rPr>
                <a:t>(UTCI)</a:t>
              </a:r>
              <a:endParaRPr kumimoji="0" lang="ko-KR" altLang="en-US" sz="12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경기천년제목OTF Medium" panose="02020603020101020101" pitchFamily="18" charset="-127"/>
                <a:ea typeface="경기천년제목OTF Medium" panose="02020603020101020101" pitchFamily="18" charset="-127"/>
                <a:cs typeface="+mn-cs"/>
              </a:endParaRPr>
            </a:p>
          </p:txBody>
        </p:sp>
      </p:grpSp>
      <p:sp>
        <p:nvSpPr>
          <p:cNvPr id="146" name="사각형: 둥근 모서리 145">
            <a:extLst>
              <a:ext uri="{FF2B5EF4-FFF2-40B4-BE49-F238E27FC236}">
                <a16:creationId xmlns:a16="http://schemas.microsoft.com/office/drawing/2014/main" id="{DABE17B7-D4DB-76A2-3A33-396FBD64F9A8}"/>
              </a:ext>
            </a:extLst>
          </p:cNvPr>
          <p:cNvSpPr/>
          <p:nvPr/>
        </p:nvSpPr>
        <p:spPr>
          <a:xfrm>
            <a:off x="7960044" y="5567819"/>
            <a:ext cx="3796982" cy="657617"/>
          </a:xfrm>
          <a:prstGeom prst="roundRect">
            <a:avLst/>
          </a:prstGeom>
          <a:noFill/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grpSp>
        <p:nvGrpSpPr>
          <p:cNvPr id="147" name="그룹 146">
            <a:extLst>
              <a:ext uri="{FF2B5EF4-FFF2-40B4-BE49-F238E27FC236}">
                <a16:creationId xmlns:a16="http://schemas.microsoft.com/office/drawing/2014/main" id="{40CAF7A5-48F5-88EA-65B7-DC1F4AA63AE6}"/>
              </a:ext>
            </a:extLst>
          </p:cNvPr>
          <p:cNvGrpSpPr/>
          <p:nvPr/>
        </p:nvGrpSpPr>
        <p:grpSpPr>
          <a:xfrm>
            <a:off x="9751492" y="5737810"/>
            <a:ext cx="1881664" cy="367434"/>
            <a:chOff x="3477375" y="5714021"/>
            <a:chExt cx="1881664" cy="367434"/>
          </a:xfrm>
        </p:grpSpPr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90BEB3DD-404A-DE91-F34E-A79F0E1D6914}"/>
                </a:ext>
              </a:extLst>
            </p:cNvPr>
            <p:cNvSpPr txBox="1"/>
            <p:nvPr/>
          </p:nvSpPr>
          <p:spPr>
            <a:xfrm>
              <a:off x="3771915" y="5729660"/>
              <a:ext cx="132055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400" b="1" i="0" u="none" strike="noStrike" kern="0" cap="none" spc="-150" normalizeH="0" baseline="0" noProof="0" dirty="0">
                  <a:ln w="3175">
                    <a:solidFill>
                      <a:prstClr val="black">
                        <a:lumMod val="85000"/>
                        <a:lumOff val="15000"/>
                        <a:alpha val="10000"/>
                      </a:prstClr>
                    </a:solidFill>
                  </a:ln>
                  <a:solidFill>
                    <a:prstClr val="black">
                      <a:lumMod val="85000"/>
                      <a:lumOff val="15000"/>
                    </a:prstClr>
                  </a:solidFill>
                  <a:effectLst/>
                  <a:uLnTx/>
                  <a:uFillTx/>
                  <a:latin typeface="경기천년제목OTF Light" panose="02020403020101020101" pitchFamily="18" charset="-127"/>
                  <a:ea typeface="경기천년제목OTF Light" panose="02020403020101020101" pitchFamily="18" charset="-127"/>
                </a:rPr>
                <a:t>ENVI - met</a:t>
              </a:r>
              <a:endParaRPr kumimoji="0" lang="ko-KR" altLang="en-US" sz="14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endParaRPr>
            </a:p>
          </p:txBody>
        </p:sp>
        <p:sp>
          <p:nvSpPr>
            <p:cNvPr id="149" name="다이아몬드 148">
              <a:extLst>
                <a:ext uri="{FF2B5EF4-FFF2-40B4-BE49-F238E27FC236}">
                  <a16:creationId xmlns:a16="http://schemas.microsoft.com/office/drawing/2014/main" id="{E819B10C-6588-F321-DB05-A28D325F1591}"/>
                </a:ext>
              </a:extLst>
            </p:cNvPr>
            <p:cNvSpPr/>
            <p:nvPr/>
          </p:nvSpPr>
          <p:spPr>
            <a:xfrm>
              <a:off x="3477375" y="5714021"/>
              <a:ext cx="1881664" cy="367434"/>
            </a:xfrm>
            <a:prstGeom prst="diamond">
              <a:avLst/>
            </a:prstGeom>
            <a:noFill/>
            <a:ln w="12700" cap="flat" cmpd="sng" algn="ctr">
              <a:solidFill>
                <a:sysClr val="windowText" lastClr="000000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cxnSp>
        <p:nvCxnSpPr>
          <p:cNvPr id="150" name="연결선: 꺾임 149">
            <a:extLst>
              <a:ext uri="{FF2B5EF4-FFF2-40B4-BE49-F238E27FC236}">
                <a16:creationId xmlns:a16="http://schemas.microsoft.com/office/drawing/2014/main" id="{2B9EEBAA-8646-4736-B771-F95D1C7697C5}"/>
              </a:ext>
            </a:extLst>
          </p:cNvPr>
          <p:cNvCxnSpPr>
            <a:stCxn id="136" idx="3"/>
            <a:endCxn id="140" idx="1"/>
          </p:cNvCxnSpPr>
          <p:nvPr/>
        </p:nvCxnSpPr>
        <p:spPr>
          <a:xfrm flipV="1">
            <a:off x="5497698" y="5753449"/>
            <a:ext cx="526971" cy="168078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1" name="연결선: 꺾임 150">
            <a:extLst>
              <a:ext uri="{FF2B5EF4-FFF2-40B4-BE49-F238E27FC236}">
                <a16:creationId xmlns:a16="http://schemas.microsoft.com/office/drawing/2014/main" id="{6C885A1A-616D-71ED-949A-A89D3D8D9171}"/>
              </a:ext>
            </a:extLst>
          </p:cNvPr>
          <p:cNvCxnSpPr>
            <a:stCxn id="136" idx="3"/>
            <a:endCxn id="141" idx="1"/>
          </p:cNvCxnSpPr>
          <p:nvPr/>
        </p:nvCxnSpPr>
        <p:spPr>
          <a:xfrm>
            <a:off x="5497698" y="5921527"/>
            <a:ext cx="526970" cy="130956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2" name="연결선: 꺾임 151">
            <a:extLst>
              <a:ext uri="{FF2B5EF4-FFF2-40B4-BE49-F238E27FC236}">
                <a16:creationId xmlns:a16="http://schemas.microsoft.com/office/drawing/2014/main" id="{ED593C68-9721-BE17-C256-FEC89A20F1AF}"/>
              </a:ext>
            </a:extLst>
          </p:cNvPr>
          <p:cNvCxnSpPr>
            <a:stCxn id="149" idx="1"/>
            <a:endCxn id="144" idx="3"/>
          </p:cNvCxnSpPr>
          <p:nvPr/>
        </p:nvCxnSpPr>
        <p:spPr>
          <a:xfrm rot="10800000">
            <a:off x="9323118" y="5753449"/>
            <a:ext cx="428374" cy="168078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3" name="연결선: 꺾임 152">
            <a:extLst>
              <a:ext uri="{FF2B5EF4-FFF2-40B4-BE49-F238E27FC236}">
                <a16:creationId xmlns:a16="http://schemas.microsoft.com/office/drawing/2014/main" id="{82F706F7-BCCA-A7A5-6368-4196B94B1672}"/>
              </a:ext>
            </a:extLst>
          </p:cNvPr>
          <p:cNvCxnSpPr>
            <a:stCxn id="149" idx="1"/>
            <a:endCxn id="145" idx="3"/>
          </p:cNvCxnSpPr>
          <p:nvPr/>
        </p:nvCxnSpPr>
        <p:spPr>
          <a:xfrm rot="10800000" flipV="1">
            <a:off x="9323112" y="5921527"/>
            <a:ext cx="428380" cy="130956"/>
          </a:xfrm>
          <a:prstGeom prst="bentConnector3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4" name="직선 화살표 연결선 153">
            <a:extLst>
              <a:ext uri="{FF2B5EF4-FFF2-40B4-BE49-F238E27FC236}">
                <a16:creationId xmlns:a16="http://schemas.microsoft.com/office/drawing/2014/main" id="{6C4661A0-72B8-F240-E914-EEE55783C032}"/>
              </a:ext>
            </a:extLst>
          </p:cNvPr>
          <p:cNvCxnSpPr>
            <a:stCxn id="140" idx="3"/>
            <a:endCxn id="144" idx="1"/>
          </p:cNvCxnSpPr>
          <p:nvPr/>
        </p:nvCxnSpPr>
        <p:spPr>
          <a:xfrm>
            <a:off x="7255163" y="5753449"/>
            <a:ext cx="837461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dashDot"/>
            <a:miter lim="800000"/>
            <a:headEnd type="triangle"/>
            <a:tailEnd type="triangle"/>
          </a:ln>
          <a:effectLst/>
        </p:spPr>
      </p:cxnSp>
      <p:cxnSp>
        <p:nvCxnSpPr>
          <p:cNvPr id="155" name="직선 화살표 연결선 154">
            <a:extLst>
              <a:ext uri="{FF2B5EF4-FFF2-40B4-BE49-F238E27FC236}">
                <a16:creationId xmlns:a16="http://schemas.microsoft.com/office/drawing/2014/main" id="{F8D4C41B-BC1E-A89E-3629-74BF813FB323}"/>
              </a:ext>
            </a:extLst>
          </p:cNvPr>
          <p:cNvCxnSpPr>
            <a:cxnSpLocks/>
            <a:stCxn id="141" idx="3"/>
            <a:endCxn id="145" idx="1"/>
          </p:cNvCxnSpPr>
          <p:nvPr/>
        </p:nvCxnSpPr>
        <p:spPr>
          <a:xfrm>
            <a:off x="7255157" y="6052483"/>
            <a:ext cx="837466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dashDot"/>
            <a:miter lim="800000"/>
            <a:headEnd type="triangle"/>
            <a:tailEnd type="triangle"/>
          </a:ln>
          <a:effectLst/>
        </p:spPr>
      </p:cxnSp>
      <p:sp>
        <p:nvSpPr>
          <p:cNvPr id="156" name="직사각형 155">
            <a:extLst>
              <a:ext uri="{FF2B5EF4-FFF2-40B4-BE49-F238E27FC236}">
                <a16:creationId xmlns:a16="http://schemas.microsoft.com/office/drawing/2014/main" id="{EC090168-3D25-B2A4-5E0B-ED8E83F2B94C}"/>
              </a:ext>
            </a:extLst>
          </p:cNvPr>
          <p:cNvSpPr/>
          <p:nvPr/>
        </p:nvSpPr>
        <p:spPr>
          <a:xfrm>
            <a:off x="6978230" y="2926079"/>
            <a:ext cx="3463076" cy="2531745"/>
          </a:xfrm>
          <a:prstGeom prst="rect">
            <a:avLst/>
          </a:prstGeom>
          <a:solidFill>
            <a:srgbClr val="BEBCBD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D575E389-5257-85F6-8A5F-DC4687FA2685}"/>
              </a:ext>
            </a:extLst>
          </p:cNvPr>
          <p:cNvSpPr txBox="1"/>
          <p:nvPr/>
        </p:nvSpPr>
        <p:spPr>
          <a:xfrm>
            <a:off x="8213483" y="2979569"/>
            <a:ext cx="9925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100" dirty="0">
                <a:solidFill>
                  <a:prstClr val="black"/>
                </a:solidFill>
                <a:latin typeface="경기천년제목OTF Medium" panose="02020603020101020101" pitchFamily="18" charset="-127"/>
                <a:ea typeface="경기천년제목OTF Medium" panose="02020603020101020101" pitchFamily="18" charset="-127"/>
              </a:rPr>
              <a:t>현장 실측 자료</a:t>
            </a:r>
          </a:p>
        </p:txBody>
      </p:sp>
      <p:sp>
        <p:nvSpPr>
          <p:cNvPr id="158" name="사각형: 둥근 모서리 157">
            <a:extLst>
              <a:ext uri="{FF2B5EF4-FFF2-40B4-BE49-F238E27FC236}">
                <a16:creationId xmlns:a16="http://schemas.microsoft.com/office/drawing/2014/main" id="{F98FBC35-EB40-0F35-E34F-15F660F397DC}"/>
              </a:ext>
            </a:extLst>
          </p:cNvPr>
          <p:cNvSpPr/>
          <p:nvPr/>
        </p:nvSpPr>
        <p:spPr>
          <a:xfrm>
            <a:off x="8028173" y="3241179"/>
            <a:ext cx="1363187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천공개폐율</a:t>
            </a:r>
            <a:r>
              <a:rPr kumimoji="0" lang="en-US" altLang="ko-KR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(SVF)</a:t>
            </a: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sp>
        <p:nvSpPr>
          <p:cNvPr id="159" name="사각형: 둥근 모서리 158">
            <a:extLst>
              <a:ext uri="{FF2B5EF4-FFF2-40B4-BE49-F238E27FC236}">
                <a16:creationId xmlns:a16="http://schemas.microsoft.com/office/drawing/2014/main" id="{07D68165-6CF2-CD7E-BEF3-F83BB6B5CEA9}"/>
              </a:ext>
            </a:extLst>
          </p:cNvPr>
          <p:cNvSpPr/>
          <p:nvPr/>
        </p:nvSpPr>
        <p:spPr>
          <a:xfrm>
            <a:off x="8028174" y="3491502"/>
            <a:ext cx="1363186" cy="215622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평균 복사온도</a:t>
            </a:r>
            <a:r>
              <a:rPr kumimoji="0" lang="en-US" altLang="ko-KR" sz="11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  <a:cs typeface="+mn-cs"/>
              </a:rPr>
              <a:t>(MRT)</a:t>
            </a:r>
            <a:endParaRPr kumimoji="0" lang="ko-KR" altLang="en-US" sz="11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  <a:cs typeface="+mn-cs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678FD317-7B38-0D4E-D2CB-FEE9FFDE3D72}"/>
              </a:ext>
            </a:extLst>
          </p:cNvPr>
          <p:cNvSpPr txBox="1"/>
          <p:nvPr/>
        </p:nvSpPr>
        <p:spPr>
          <a:xfrm>
            <a:off x="7430857" y="5768753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i="1" dirty="0">
                <a:solidFill>
                  <a:prstClr val="black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검증</a:t>
            </a:r>
          </a:p>
        </p:txBody>
      </p:sp>
      <p:cxnSp>
        <p:nvCxnSpPr>
          <p:cNvPr id="161" name="연결선: 꺾임 160">
            <a:extLst>
              <a:ext uri="{FF2B5EF4-FFF2-40B4-BE49-F238E27FC236}">
                <a16:creationId xmlns:a16="http://schemas.microsoft.com/office/drawing/2014/main" id="{FC8EE3A6-4CC4-791D-CADF-BF0E75EFADD7}"/>
              </a:ext>
            </a:extLst>
          </p:cNvPr>
          <p:cNvCxnSpPr>
            <a:cxnSpLocks/>
            <a:stCxn id="156" idx="3"/>
            <a:endCxn id="149" idx="0"/>
          </p:cNvCxnSpPr>
          <p:nvPr/>
        </p:nvCxnSpPr>
        <p:spPr>
          <a:xfrm>
            <a:off x="10441306" y="4191952"/>
            <a:ext cx="251018" cy="1545858"/>
          </a:xfrm>
          <a:prstGeom prst="bentConnector2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pic>
        <p:nvPicPr>
          <p:cNvPr id="162" name="图片 1" descr="应用程序&#10;&#10;描述已自动生成">
            <a:extLst>
              <a:ext uri="{FF2B5EF4-FFF2-40B4-BE49-F238E27FC236}">
                <a16:creationId xmlns:a16="http://schemas.microsoft.com/office/drawing/2014/main" id="{8EF22C85-7960-C6C7-A679-86698F67A57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0085" y="3850629"/>
            <a:ext cx="3342748" cy="1545407"/>
          </a:xfrm>
          <a:prstGeom prst="rect">
            <a:avLst/>
          </a:prstGeom>
        </p:spPr>
      </p:pic>
      <p:sp>
        <p:nvSpPr>
          <p:cNvPr id="163" name="TextBox 162">
            <a:extLst>
              <a:ext uri="{FF2B5EF4-FFF2-40B4-BE49-F238E27FC236}">
                <a16:creationId xmlns:a16="http://schemas.microsoft.com/office/drawing/2014/main" id="{CC3A02CD-EDE3-3328-D86F-B070B1E3D92C}"/>
              </a:ext>
            </a:extLst>
          </p:cNvPr>
          <p:cNvSpPr txBox="1"/>
          <p:nvPr/>
        </p:nvSpPr>
        <p:spPr>
          <a:xfrm>
            <a:off x="1044633" y="1782871"/>
            <a:ext cx="5410059" cy="685572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현장 실측자료와 </a:t>
            </a:r>
            <a:r>
              <a:rPr kumimoji="1"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UMEP</a:t>
            </a: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분석결과 비교분석</a:t>
            </a:r>
            <a:endParaRPr kumimoji="1" lang="en-US" altLang="ko-KR" spc="-15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현장 </a:t>
            </a:r>
            <a:r>
              <a:rPr kumimoji="1" lang="ko-KR" altLang="en-US" spc="-15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실특자료와</a:t>
            </a: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en-US" altLang="ko-KR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ENVI-MET </a:t>
            </a:r>
            <a:r>
              <a:rPr kumimoji="1" lang="ko-KR" altLang="en-US" spc="-15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결과와 비교분석</a:t>
            </a: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5CFDA09E-0B05-5A1F-E2FE-B8A0D2FE9C04}"/>
              </a:ext>
            </a:extLst>
          </p:cNvPr>
          <p:cNvSpPr txBox="1"/>
          <p:nvPr/>
        </p:nvSpPr>
        <p:spPr>
          <a:xfrm>
            <a:off x="6737183" y="1383458"/>
            <a:ext cx="5100320" cy="1077218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-150" normalizeH="0" baseline="0" noProof="0" dirty="0">
                <a:ln w="3175">
                  <a:solidFill>
                    <a:prstClr val="black">
                      <a:lumMod val="85000"/>
                      <a:lumOff val="15000"/>
                      <a:alpha val="10000"/>
                    </a:prst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ENVI - met</a:t>
            </a:r>
            <a:endParaRPr kumimoji="0" lang="ko-KR" altLang="en-US" sz="1600" b="1" i="0" u="none" strike="noStrike" kern="0" cap="none" spc="-150" normalizeH="0" baseline="0" noProof="0" dirty="0">
              <a:ln w="3175">
                <a:solidFill>
                  <a:prstClr val="black">
                    <a:lumMod val="85000"/>
                    <a:lumOff val="15000"/>
                    <a:alpha val="10000"/>
                  </a:prst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CFD</a:t>
            </a:r>
            <a:r>
              <a:rPr kumimoji="0" lang="en-US" altLang="ko-KR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(Computational Fluid Dynamics)</a:t>
            </a:r>
            <a:r>
              <a:rPr kumimoji="0" lang="ko-KR" altLang="en-US" sz="9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기반으로 도시 내 공간의 열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·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질량 교환을 정밀 계산 </a:t>
            </a:r>
            <a:endParaRPr kumimoji="0" lang="en-US" altLang="ko-KR" sz="12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1.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대기 흐름 모사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–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풍속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난류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대기 혼합 등 계산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복사 에너지 모사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–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단파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/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장파 복사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건물 반사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/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흡수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/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방출</a:t>
            </a:r>
          </a:p>
          <a:p>
            <a:pPr marL="0" marR="0" lvl="0" indent="0" algn="ju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지표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·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식생 상호작용 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–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증발산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0" lang="ko-KR" alt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뿌리층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 수분</a:t>
            </a:r>
            <a:r>
              <a:rPr kumimoji="0" lang="en-US" altLang="ko-KR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, </a:t>
            </a:r>
            <a:r>
              <a: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식물 생리 반응 등</a:t>
            </a:r>
          </a:p>
        </p:txBody>
      </p:sp>
      <p:cxnSp>
        <p:nvCxnSpPr>
          <p:cNvPr id="165" name="직선 화살표 연결선 164">
            <a:extLst>
              <a:ext uri="{FF2B5EF4-FFF2-40B4-BE49-F238E27FC236}">
                <a16:creationId xmlns:a16="http://schemas.microsoft.com/office/drawing/2014/main" id="{ADD5204B-E33F-A37B-E78E-962F8A87712D}"/>
              </a:ext>
            </a:extLst>
          </p:cNvPr>
          <p:cNvCxnSpPr/>
          <p:nvPr/>
        </p:nvCxnSpPr>
        <p:spPr>
          <a:xfrm flipV="1">
            <a:off x="11160760" y="2460676"/>
            <a:ext cx="0" cy="3376812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31BDE4B-7CF7-0515-84EF-20907EBD7EA9}"/>
              </a:ext>
            </a:extLst>
          </p:cNvPr>
          <p:cNvSpPr txBox="1"/>
          <p:nvPr/>
        </p:nvSpPr>
        <p:spPr>
          <a:xfrm>
            <a:off x="345928" y="281687"/>
            <a:ext cx="511810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ko-KR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3200" b="0" i="0" u="none" strike="noStrike" kern="0" cap="none" spc="-60" normalizeH="0" baseline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</a:lstStyle>
          <a:p>
            <a:r>
              <a:rPr lang="ko-KR" altLang="en-US" dirty="0"/>
              <a:t>분석 결과 검증 및 검토</a:t>
            </a:r>
          </a:p>
        </p:txBody>
      </p:sp>
    </p:spTree>
    <p:extLst>
      <p:ext uri="{BB962C8B-B14F-4D97-AF65-F5344CB8AC3E}">
        <p14:creationId xmlns:p14="http://schemas.microsoft.com/office/powerpoint/2010/main" val="3850958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153D0-D186-FCCB-83B6-7568CF4835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D274DF6-DF52-0E04-B025-2AA96376404B}"/>
              </a:ext>
            </a:extLst>
          </p:cNvPr>
          <p:cNvSpPr txBox="1"/>
          <p:nvPr/>
        </p:nvSpPr>
        <p:spPr>
          <a:xfrm>
            <a:off x="743214" y="1094877"/>
            <a:ext cx="8226328" cy="33855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/>
            </a:pPr>
            <a:r>
              <a:rPr kumimoji="1" lang="ko-KR" altLang="en-US" sz="2200" b="0" i="0" u="none" strike="noStrike" kern="0" cap="none" spc="-60" normalizeH="0" baseline="0" noProof="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실측 데이터 기반 기온 및 습도 시뮬레이션 결과 검증</a:t>
            </a:r>
            <a:endParaRPr kumimoji="1" lang="en-US" altLang="ko-KR" sz="2200" b="0" i="0" u="none" strike="noStrike" kern="0" cap="none" spc="-60" normalizeH="0" baseline="0" noProof="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BB11C1A-CD15-6045-E123-9D8695114DDC}"/>
              </a:ext>
            </a:extLst>
          </p:cNvPr>
          <p:cNvGrpSpPr/>
          <p:nvPr/>
        </p:nvGrpSpPr>
        <p:grpSpPr>
          <a:xfrm>
            <a:off x="534988" y="1158637"/>
            <a:ext cx="208226" cy="194100"/>
            <a:chOff x="-101417" y="1013049"/>
            <a:chExt cx="1188927" cy="1108268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720F35FC-A9FF-973F-09C3-788DEB4DBF30}"/>
                </a:ext>
              </a:extLst>
            </p:cNvPr>
            <p:cNvSpPr/>
            <p:nvPr/>
          </p:nvSpPr>
          <p:spPr>
            <a:xfrm rot="2700000">
              <a:off x="45223" y="1102355"/>
              <a:ext cx="952979" cy="952993"/>
            </a:xfrm>
            <a:prstGeom prst="roundRect">
              <a:avLst>
                <a:gd name="adj" fmla="val 27376"/>
              </a:avLst>
            </a:prstGeom>
            <a:gradFill>
              <a:gsLst>
                <a:gs pos="100000">
                  <a:srgbClr val="0059A4"/>
                </a:gs>
                <a:gs pos="0">
                  <a:srgbClr val="0095F0"/>
                </a:gs>
              </a:gsLst>
              <a:lin ang="2400000" scaled="0"/>
            </a:gradFill>
            <a:ln w="2297" cap="flat">
              <a:noFill/>
              <a:prstDash val="solid"/>
              <a:miter/>
            </a:ln>
            <a:effectLst>
              <a:outerShdw blurRad="12700" dist="6350" dir="5400000" algn="t" rotWithShape="0">
                <a:prstClr val="black">
                  <a:alpha val="1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843CCB68-3D05-54BC-B50C-01F4B183107C}"/>
                </a:ext>
              </a:extLst>
            </p:cNvPr>
            <p:cNvSpPr/>
            <p:nvPr/>
          </p:nvSpPr>
          <p:spPr>
            <a:xfrm>
              <a:off x="221585" y="1013049"/>
              <a:ext cx="865925" cy="1108268"/>
            </a:xfrm>
            <a:custGeom>
              <a:avLst/>
              <a:gdLst>
                <a:gd name="connsiteX0" fmla="*/ 78189 w 225585"/>
                <a:gd name="connsiteY0" fmla="*/ 0 h 288718"/>
                <a:gd name="connsiteX1" fmla="*/ 126247 w 225585"/>
                <a:gd name="connsiteY1" fmla="*/ 19906 h 288718"/>
                <a:gd name="connsiteX2" fmla="*/ 205680 w 225585"/>
                <a:gd name="connsiteY2" fmla="*/ 99338 h 288718"/>
                <a:gd name="connsiteX3" fmla="*/ 205680 w 225585"/>
                <a:gd name="connsiteY3" fmla="*/ 195454 h 288718"/>
                <a:gd name="connsiteX4" fmla="*/ 126244 w 225585"/>
                <a:gd name="connsiteY4" fmla="*/ 274890 h 288718"/>
                <a:gd name="connsiteX5" fmla="*/ 105420 w 225585"/>
                <a:gd name="connsiteY5" fmla="*/ 288718 h 288718"/>
                <a:gd name="connsiteX6" fmla="*/ 9930 w 225585"/>
                <a:gd name="connsiteY6" fmla="*/ 72521 h 288718"/>
                <a:gd name="connsiteX7" fmla="*/ 0 w 225585"/>
                <a:gd name="connsiteY7" fmla="*/ 50037 h 288718"/>
                <a:gd name="connsiteX8" fmla="*/ 30131 w 225585"/>
                <a:gd name="connsiteY8" fmla="*/ 19906 h 288718"/>
                <a:gd name="connsiteX9" fmla="*/ 78189 w 225585"/>
                <a:gd name="connsiteY9" fmla="*/ 0 h 28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5585" h="288718">
                  <a:moveTo>
                    <a:pt x="78189" y="0"/>
                  </a:moveTo>
                  <a:cubicBezTo>
                    <a:pt x="95583" y="0"/>
                    <a:pt x="112976" y="6635"/>
                    <a:pt x="126247" y="19906"/>
                  </a:cubicBezTo>
                  <a:lnTo>
                    <a:pt x="205680" y="99338"/>
                  </a:lnTo>
                  <a:cubicBezTo>
                    <a:pt x="232221" y="125880"/>
                    <a:pt x="232221" y="168913"/>
                    <a:pt x="205680" y="195454"/>
                  </a:cubicBezTo>
                  <a:lnTo>
                    <a:pt x="126244" y="274890"/>
                  </a:lnTo>
                  <a:lnTo>
                    <a:pt x="105420" y="288718"/>
                  </a:lnTo>
                  <a:lnTo>
                    <a:pt x="9930" y="72521"/>
                  </a:lnTo>
                  <a:lnTo>
                    <a:pt x="0" y="50037"/>
                  </a:lnTo>
                  <a:lnTo>
                    <a:pt x="30131" y="19906"/>
                  </a:lnTo>
                  <a:cubicBezTo>
                    <a:pt x="43402" y="6635"/>
                    <a:pt x="60795" y="0"/>
                    <a:pt x="78189" y="0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lumMod val="84000"/>
                    <a:lumOff val="16000"/>
                  </a:srgbClr>
                </a:gs>
                <a:gs pos="100000">
                  <a:srgbClr val="0072B8">
                    <a:alpha val="60000"/>
                  </a:srgbClr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5DDAF54E-1D6D-9F76-DE43-3C490AA721D3}"/>
                </a:ext>
              </a:extLst>
            </p:cNvPr>
            <p:cNvSpPr/>
            <p:nvPr/>
          </p:nvSpPr>
          <p:spPr>
            <a:xfrm rot="2700000">
              <a:off x="100502" y="968882"/>
              <a:ext cx="530535" cy="934373"/>
            </a:xfrm>
            <a:custGeom>
              <a:avLst/>
              <a:gdLst>
                <a:gd name="connsiteX0" fmla="*/ 19906 w 138211"/>
                <a:gd name="connsiteY0" fmla="*/ 15056 h 243417"/>
                <a:gd name="connsiteX1" fmla="*/ 41510 w 138211"/>
                <a:gd name="connsiteY1" fmla="*/ 491 h 243417"/>
                <a:gd name="connsiteX2" fmla="*/ 43943 w 138211"/>
                <a:gd name="connsiteY2" fmla="*/ 0 h 243417"/>
                <a:gd name="connsiteX3" fmla="*/ 71340 w 138211"/>
                <a:gd name="connsiteY3" fmla="*/ 70741 h 243417"/>
                <a:gd name="connsiteX4" fmla="*/ 138211 w 138211"/>
                <a:gd name="connsiteY4" fmla="*/ 243417 h 243417"/>
                <a:gd name="connsiteX5" fmla="*/ 67964 w 138211"/>
                <a:gd name="connsiteY5" fmla="*/ 243417 h 243417"/>
                <a:gd name="connsiteX6" fmla="*/ 0 w 138211"/>
                <a:gd name="connsiteY6" fmla="*/ 175453 h 243417"/>
                <a:gd name="connsiteX7" fmla="*/ 0 w 138211"/>
                <a:gd name="connsiteY7" fmla="*/ 63114 h 243417"/>
                <a:gd name="connsiteX8" fmla="*/ 19906 w 138211"/>
                <a:gd name="connsiteY8" fmla="*/ 15056 h 24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211" h="243417">
                  <a:moveTo>
                    <a:pt x="19906" y="15056"/>
                  </a:moveTo>
                  <a:cubicBezTo>
                    <a:pt x="26056" y="8907"/>
                    <a:pt x="33378" y="3930"/>
                    <a:pt x="41510" y="491"/>
                  </a:cubicBezTo>
                  <a:lnTo>
                    <a:pt x="43943" y="0"/>
                  </a:lnTo>
                  <a:lnTo>
                    <a:pt x="71340" y="70741"/>
                  </a:lnTo>
                  <a:lnTo>
                    <a:pt x="138211" y="243417"/>
                  </a:lnTo>
                  <a:lnTo>
                    <a:pt x="67964" y="243417"/>
                  </a:lnTo>
                  <a:cubicBezTo>
                    <a:pt x="30429" y="243417"/>
                    <a:pt x="0" y="212988"/>
                    <a:pt x="0" y="175453"/>
                  </a:cubicBezTo>
                  <a:lnTo>
                    <a:pt x="0" y="63114"/>
                  </a:lnTo>
                  <a:cubicBezTo>
                    <a:pt x="0" y="44347"/>
                    <a:pt x="7607" y="27356"/>
                    <a:pt x="19906" y="15056"/>
                  </a:cubicBezTo>
                  <a:close/>
                </a:path>
              </a:pathLst>
            </a:custGeom>
            <a:gradFill>
              <a:gsLst>
                <a:gs pos="0">
                  <a:srgbClr val="0095F0">
                    <a:alpha val="56000"/>
                  </a:srgbClr>
                </a:gs>
                <a:gs pos="100000">
                  <a:srgbClr val="F6B238">
                    <a:alpha val="29000"/>
                  </a:srgbClr>
                </a:gs>
              </a:gsLst>
              <a:lin ang="5400000" scaled="0"/>
            </a:gradFill>
            <a:ln w="2297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defTabSz="457200" latinLnBrk="0">
                <a:defRPr/>
              </a:pPr>
              <a:endParaRPr lang="ko-KR" altLang="en-US">
                <a:solidFill>
                  <a:prstClr val="black"/>
                </a:solidFill>
                <a:latin typeface="Calibri" panose="020F0502020204030204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42944E4B-F9DE-5B28-9B1A-47C25B496E05}"/>
              </a:ext>
            </a:extLst>
          </p:cNvPr>
          <p:cNvSpPr txBox="1"/>
          <p:nvPr/>
        </p:nvSpPr>
        <p:spPr>
          <a:xfrm>
            <a:off x="743214" y="1610140"/>
            <a:ext cx="10993591" cy="289310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 marL="134938" indent="-134938" algn="just" defTabSz="457200" latinLnBrk="0">
              <a:lnSpc>
                <a:spcPct val="130000"/>
              </a:lnSpc>
              <a:buClr>
                <a:srgbClr val="004A8D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kumimoji="1" lang="ko-KR" altLang="en-US" sz="1600" spc="-120" dirty="0" err="1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고정밀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 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LiDAR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데이터를 활용하여 분석된 경기도 모델</a:t>
            </a:r>
            <a:r>
              <a:rPr kumimoji="1" lang="en-US" altLang="ko-KR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(UMEP) </a:t>
            </a:r>
            <a:r>
              <a:rPr kumimoji="1" lang="ko-KR" altLang="en-US" sz="1600" spc="-120" dirty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  <a:cs typeface="Pretendard" panose="02000503000000020004" pitchFamily="50" charset="-127"/>
              </a:rPr>
              <a:t>의 높은 정확도 확인</a:t>
            </a:r>
            <a:endParaRPr kumimoji="1" lang="en-US" altLang="ko-KR" sz="1600" spc="-120" dirty="0">
              <a:ln>
                <a:solidFill>
                  <a:srgbClr val="5B9BD5">
                    <a:shade val="50000"/>
                    <a:alpha val="0"/>
                  </a:srgbClr>
                </a:solidFill>
              </a:ln>
              <a:solidFill>
                <a:prstClr val="black">
                  <a:lumMod val="85000"/>
                  <a:lumOff val="15000"/>
                </a:prstClr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  <a:cs typeface="Pretendard" panose="02000503000000020004" pitchFamily="50" charset="-127"/>
            </a:endParaRPr>
          </a:p>
        </p:txBody>
      </p:sp>
      <p:pic>
        <p:nvPicPr>
          <p:cNvPr id="22" name="_x1465453832">
            <a:extLst>
              <a:ext uri="{FF2B5EF4-FFF2-40B4-BE49-F238E27FC236}">
                <a16:creationId xmlns:a16="http://schemas.microsoft.com/office/drawing/2014/main" id="{B0E4E0A4-D8A9-201B-E056-5247D7F662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910" y="2715797"/>
            <a:ext cx="6792233" cy="3574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2C3FC35C-5AF1-2E78-A1DB-93A2D1C761F2}"/>
              </a:ext>
            </a:extLst>
          </p:cNvPr>
          <p:cNvSpPr txBox="1"/>
          <p:nvPr/>
        </p:nvSpPr>
        <p:spPr>
          <a:xfrm>
            <a:off x="1444847" y="2211541"/>
            <a:ext cx="5799425" cy="283924"/>
          </a:xfrm>
          <a:prstGeom prst="homePlate">
            <a:avLst>
              <a:gd name="adj" fmla="val 0"/>
            </a:avLst>
          </a:prstGeom>
          <a:noFill/>
        </p:spPr>
        <p:txBody>
          <a:bodyPr wrap="square" lIns="108000" tIns="0" rIns="0" bIns="0" anchor="t" anchorCtr="0">
            <a:spAutoFit/>
          </a:bodyPr>
          <a:lstStyle/>
          <a:p>
            <a:pPr>
              <a:lnSpc>
                <a:spcPct val="110000"/>
              </a:lnSpc>
              <a:buSzPct val="100000"/>
              <a:defRPr/>
            </a:pPr>
            <a:r>
              <a:rPr lang="ko-KR" altLang="en-US" spc="-120" dirty="0">
                <a:ln w="3175">
                  <a:solidFill>
                    <a:prstClr val="white">
                      <a:alpha val="10000"/>
                    </a:prstClr>
                  </a:solidFill>
                </a:ln>
                <a:solidFill>
                  <a:srgbClr val="004A8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경기도 </a:t>
            </a:r>
            <a:r>
              <a:rPr lang="ko-KR" altLang="en-US" spc="-120" dirty="0" err="1">
                <a:ln w="3175">
                  <a:solidFill>
                    <a:prstClr val="white">
                      <a:alpha val="10000"/>
                    </a:prstClr>
                  </a:solidFill>
                </a:ln>
                <a:solidFill>
                  <a:srgbClr val="004A8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열쾌적성</a:t>
            </a:r>
            <a:r>
              <a:rPr lang="ko-KR" altLang="en-US" spc="-120" dirty="0">
                <a:ln w="3175">
                  <a:solidFill>
                    <a:prstClr val="white">
                      <a:alpha val="10000"/>
                    </a:prstClr>
                  </a:solidFill>
                </a:ln>
                <a:solidFill>
                  <a:srgbClr val="004A8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 분석결과와 실측 데이터 간 상관성 검증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7BCEE4-6B9B-F4E0-E477-C84374537554}"/>
              </a:ext>
            </a:extLst>
          </p:cNvPr>
          <p:cNvSpPr txBox="1"/>
          <p:nvPr/>
        </p:nvSpPr>
        <p:spPr>
          <a:xfrm>
            <a:off x="1999813" y="6290294"/>
            <a:ext cx="528633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600" dirty="0">
                <a:solidFill>
                  <a:prstClr val="black"/>
                </a:solidFill>
                <a:latin typeface="경기천년제목OTF Light" panose="02020403020101020101" pitchFamily="18" charset="-127"/>
                <a:ea typeface="경기천년제목OTF Light" panose="02020403020101020101" pitchFamily="18" charset="-127"/>
              </a:rPr>
              <a:t>Li, Y et al &amp; Song, Y. (2025). Influences of Urban Forms on Block-Level Thermal Comfort and Its Optimization: A Case Study of Gyeonggi-do, South Korea. Landscape Architecture Academic Journal, 42(02), 42-51. https://doi.org/10.12193/j.laing.2025.02.0042.005</a:t>
            </a:r>
            <a:endParaRPr lang="ko-KR" altLang="en-US" sz="400" dirty="0">
              <a:solidFill>
                <a:prstClr val="black"/>
              </a:solidFill>
              <a:latin typeface="경기천년제목OTF Light" panose="02020403020101020101" pitchFamily="18" charset="-127"/>
              <a:ea typeface="경기천년제목OTF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1880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3089</TotalTime>
  <Words>1428</Words>
  <Application>Microsoft Office PowerPoint</Application>
  <PresentationFormat>와이드스크린</PresentationFormat>
  <Paragraphs>280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7" baseType="lpstr">
      <vt:lpstr>KoPub돋움체 Bold</vt:lpstr>
      <vt:lpstr>KoPub돋움체 Light</vt:lpstr>
      <vt:lpstr>경기천년제목OTF Light</vt:lpstr>
      <vt:lpstr>경기천년제목OTF Medium</vt:lpstr>
      <vt:lpstr>Arial</vt:lpstr>
      <vt:lpstr>Calibri</vt:lpstr>
      <vt:lpstr>Wingdings</vt:lpstr>
      <vt:lpstr>경기천년제목 Bold</vt:lpstr>
      <vt:lpstr>경기천년제목 Light</vt:lpstr>
      <vt:lpstr>경기천년제목 Medium</vt:lpstr>
      <vt:lpstr>맑은 고딕</vt:lpstr>
      <vt:lpstr>Office 테마</vt:lpstr>
      <vt:lpstr>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 성희</dc:creator>
  <cp:lastModifiedBy>H. S. Kim</cp:lastModifiedBy>
  <cp:revision>20</cp:revision>
  <cp:lastPrinted>2025-07-03T05:12:21Z</cp:lastPrinted>
  <dcterms:created xsi:type="dcterms:W3CDTF">2025-06-30T07:28:39Z</dcterms:created>
  <dcterms:modified xsi:type="dcterms:W3CDTF">2025-07-03T09:16:26Z</dcterms:modified>
</cp:coreProperties>
</file>

<file path=docProps/thumbnail.jpeg>
</file>